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6"/>
  </p:notes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Prompt Medium" charset="1" panose="00000600000000000000"/>
      <p:regular r:id="rId19"/>
    </p:embeddedFont>
    <p:embeddedFont>
      <p:font typeface="Mukta Light" charset="1" panose="020B0000000000000000"/>
      <p:regular r:id="rId20"/>
    </p:embeddedFont>
    <p:embeddedFont>
      <p:font typeface="Prompt Light" charset="1" panose="00000400000000000000"/>
      <p:regular r:id="rId22"/>
    </p:embeddedFont>
    <p:embeddedFont>
      <p:font typeface="Mukta Bold" charset="1" panose="020B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notesMasters/notesMaster1.xml" Type="http://schemas.openxmlformats.org/officeDocument/2006/relationships/notesMaster"/><Relationship Id="rId17" Target="theme/theme2.xml" Type="http://schemas.openxmlformats.org/officeDocument/2006/relationships/theme"/><Relationship Id="rId18" Target="notesSlides/notesSlide1.xml" Type="http://schemas.openxmlformats.org/officeDocument/2006/relationships/note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notesSlides/notesSlide2.xml" Type="http://schemas.openxmlformats.org/officeDocument/2006/relationships/notesSlide"/><Relationship Id="rId22" Target="fonts/font22.fntdata" Type="http://schemas.openxmlformats.org/officeDocument/2006/relationships/font"/><Relationship Id="rId23" Target="notesSlides/notesSlide3.xml" Type="http://schemas.openxmlformats.org/officeDocument/2006/relationships/notesSlide"/><Relationship Id="rId24" Target="notesSlides/notesSlide4.xml" Type="http://schemas.openxmlformats.org/officeDocument/2006/relationships/notesSlide"/><Relationship Id="rId25" Target="fonts/font25.fntdata" Type="http://schemas.openxmlformats.org/officeDocument/2006/relationships/font"/><Relationship Id="rId26" Target="notesSlides/notesSlide5.xml" Type="http://schemas.openxmlformats.org/officeDocument/2006/relationships/notesSlide"/><Relationship Id="rId27" Target="notesSlides/notesSlide6.xml" Type="http://schemas.openxmlformats.org/officeDocument/2006/relationships/notesSlide"/><Relationship Id="rId28" Target="notesSlides/notesSlide7.xml" Type="http://schemas.openxmlformats.org/officeDocument/2006/relationships/notesSlide"/><Relationship Id="rId29" Target="notesSlides/notesSlide8.xml" Type="http://schemas.openxmlformats.org/officeDocument/2006/relationships/notesSlide"/><Relationship Id="rId3" Target="viewProps.xml" Type="http://schemas.openxmlformats.org/officeDocument/2006/relationships/viewProps"/><Relationship Id="rId30" Target="notesSlides/notesSlide9.xml" Type="http://schemas.openxmlformats.org/officeDocument/2006/relationships/notesSlide"/><Relationship Id="rId31" Target="notesSlides/notesSlide10.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https://gamma.app/?utm_source=made-with-gamma" TargetMode="External" Type="http://schemas.openxmlformats.org/officeDocument/2006/relationships/hyperlink"/><Relationship Id="rId5" Target="../media/image2.png" Type="http://schemas.openxmlformats.org/officeDocument/2006/relationships/image"/><Relationship Id="rId6"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 Id="rId4" Target="../media/image1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https://gamma.app/?utm_source=made-with-gamma" TargetMode="External" Type="http://schemas.openxmlformats.org/officeDocument/2006/relationships/hyperlink"/><Relationship Id="rId5" Target="../media/image2.png" Type="http://schemas.openxmlformats.org/officeDocument/2006/relationships/image"/><Relationship Id="rId6"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grpSp>
        <p:nvGrpSpPr>
          <p:cNvPr name="Group 6" id="6"/>
          <p:cNvGrpSpPr/>
          <p:nvPr/>
        </p:nvGrpSpPr>
        <p:grpSpPr>
          <a:xfrm rot="0">
            <a:off x="16049015" y="9686925"/>
            <a:ext cx="2153260" cy="514350"/>
            <a:chOff x="0" y="0"/>
            <a:chExt cx="2871013" cy="685800"/>
          </a:xfrm>
        </p:grpSpPr>
        <p:sp>
          <p:nvSpPr>
            <p:cNvPr name="Freeform 7" id="7" descr="preencoded.png">
              <a:hlinkClick r:id="rId4" tooltip="https://gamma.app/?utm_source=made-with-gamma"/>
            </p:cNvPr>
            <p:cNvSpPr/>
            <p:nvPr/>
          </p:nvSpPr>
          <p:spPr>
            <a:xfrm flipH="false" flipV="false" rot="0">
              <a:off x="0" y="0"/>
              <a:ext cx="2870962" cy="685800"/>
            </a:xfrm>
            <a:custGeom>
              <a:avLst/>
              <a:gdLst/>
              <a:ahLst/>
              <a:cxnLst/>
              <a:rect r="r" b="b" t="t" l="l"/>
              <a:pathLst>
                <a:path h="685800" w="2870962">
                  <a:moveTo>
                    <a:pt x="0" y="0"/>
                  </a:moveTo>
                  <a:lnTo>
                    <a:pt x="2870962" y="0"/>
                  </a:lnTo>
                  <a:lnTo>
                    <a:pt x="2870962" y="685800"/>
                  </a:lnTo>
                  <a:lnTo>
                    <a:pt x="0" y="685800"/>
                  </a:lnTo>
                  <a:lnTo>
                    <a:pt x="0" y="0"/>
                  </a:lnTo>
                  <a:close/>
                </a:path>
              </a:pathLst>
            </a:custGeom>
            <a:blipFill>
              <a:blip r:embed="rId5"/>
              <a:stretch>
                <a:fillRect l="0" t="0" r="-1" b="0"/>
              </a:stretch>
            </a:blipFill>
          </p:spPr>
        </p:sp>
      </p:grpSp>
      <p:grpSp>
        <p:nvGrpSpPr>
          <p:cNvPr name="Group 8" id="8"/>
          <p:cNvGrpSpPr/>
          <p:nvPr/>
        </p:nvGrpSpPr>
        <p:grpSpPr>
          <a:xfrm rot="0">
            <a:off x="11430000" y="0"/>
            <a:ext cx="6858000" cy="10287000"/>
            <a:chOff x="0" y="0"/>
            <a:chExt cx="9144000" cy="13716000"/>
          </a:xfrm>
        </p:grpSpPr>
        <p:sp>
          <p:nvSpPr>
            <p:cNvPr name="Freeform 9" id="9"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6"/>
              <a:stretch>
                <a:fillRect l="0" t="0" r="0" b="0"/>
              </a:stretch>
            </a:blipFill>
          </p:spPr>
        </p:sp>
      </p:grpSp>
      <p:sp>
        <p:nvSpPr>
          <p:cNvPr name="TextBox 10" id="10"/>
          <p:cNvSpPr txBox="true"/>
          <p:nvPr/>
        </p:nvSpPr>
        <p:spPr>
          <a:xfrm rot="0">
            <a:off x="494999" y="981075"/>
            <a:ext cx="11165588" cy="5727075"/>
          </a:xfrm>
          <a:prstGeom prst="rect">
            <a:avLst/>
          </a:prstGeom>
        </p:spPr>
        <p:txBody>
          <a:bodyPr anchor="t" rtlCol="false" tIns="0" lIns="0" bIns="0" rIns="0">
            <a:spAutoFit/>
          </a:bodyPr>
          <a:lstStyle/>
          <a:p>
            <a:pPr algn="ctr">
              <a:lnSpc>
                <a:spcPts val="11358"/>
              </a:lnSpc>
            </a:pPr>
            <a:r>
              <a:rPr lang="en-US" sz="9050" b="true">
                <a:solidFill>
                  <a:srgbClr val="C6BFEE"/>
                </a:solidFill>
                <a:latin typeface="Prompt Medium"/>
                <a:ea typeface="Prompt Medium"/>
                <a:cs typeface="Prompt Medium"/>
                <a:sym typeface="Prompt Medium"/>
              </a:rPr>
              <a:t>Cloud Computing &amp; </a:t>
            </a:r>
          </a:p>
          <a:p>
            <a:pPr algn="l">
              <a:lnSpc>
                <a:spcPts val="11365"/>
              </a:lnSpc>
            </a:pPr>
            <a:r>
              <a:rPr lang="en-US" sz="9050" b="true">
                <a:solidFill>
                  <a:srgbClr val="C6BFEE"/>
                </a:solidFill>
                <a:latin typeface="Prompt Medium"/>
                <a:ea typeface="Prompt Medium"/>
                <a:cs typeface="Prompt Medium"/>
                <a:sym typeface="Prompt Medium"/>
              </a:rPr>
              <a:t>Artificial Intelligence</a:t>
            </a:r>
          </a:p>
        </p:txBody>
      </p:sp>
      <p:sp>
        <p:nvSpPr>
          <p:cNvPr name="TextBox 11" id="11"/>
          <p:cNvSpPr txBox="true"/>
          <p:nvPr/>
        </p:nvSpPr>
        <p:spPr>
          <a:xfrm rot="0">
            <a:off x="494999" y="7338124"/>
            <a:ext cx="10117373" cy="1578671"/>
          </a:xfrm>
          <a:prstGeom prst="rect">
            <a:avLst/>
          </a:prstGeom>
        </p:spPr>
        <p:txBody>
          <a:bodyPr anchor="t" rtlCol="false" tIns="0" lIns="0" bIns="0" rIns="0">
            <a:spAutoFit/>
          </a:bodyPr>
          <a:lstStyle/>
          <a:p>
            <a:pPr algn="l">
              <a:lnSpc>
                <a:spcPts val="6524"/>
              </a:lnSpc>
            </a:pPr>
            <a:r>
              <a:rPr lang="en-US" sz="3999">
                <a:solidFill>
                  <a:srgbClr val="DAD8E9"/>
                </a:solidFill>
                <a:latin typeface="Mukta Light"/>
                <a:ea typeface="Mukta Light"/>
                <a:cs typeface="Mukta Light"/>
                <a:sym typeface="Mukta Light"/>
              </a:rPr>
              <a:t>Understanding the technologies shaping our digital future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grpSp>
        <p:nvGrpSpPr>
          <p:cNvPr name="Group 6" id="6"/>
          <p:cNvGrpSpPr/>
          <p:nvPr/>
        </p:nvGrpSpPr>
        <p:grpSpPr>
          <a:xfrm rot="0">
            <a:off x="0" y="0"/>
            <a:ext cx="6858000" cy="10287000"/>
            <a:chOff x="0" y="0"/>
            <a:chExt cx="9144000" cy="13716000"/>
          </a:xfrm>
        </p:grpSpPr>
        <p:sp>
          <p:nvSpPr>
            <p:cNvPr name="Freeform 7" id="7"/>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4"/>
              <a:stretch>
                <a:fillRect l="-15995" t="0" r="-140963" b="0"/>
              </a:stretch>
            </a:blipFill>
          </p:spPr>
        </p:sp>
      </p:grpSp>
      <p:grpSp>
        <p:nvGrpSpPr>
          <p:cNvPr name="Group 8" id="8"/>
          <p:cNvGrpSpPr/>
          <p:nvPr/>
        </p:nvGrpSpPr>
        <p:grpSpPr>
          <a:xfrm rot="0">
            <a:off x="7098940" y="2465187"/>
            <a:ext cx="5451893" cy="4178438"/>
            <a:chOff x="0" y="0"/>
            <a:chExt cx="6181331" cy="4737494"/>
          </a:xfrm>
        </p:grpSpPr>
        <p:sp>
          <p:nvSpPr>
            <p:cNvPr name="Freeform 9" id="9"/>
            <p:cNvSpPr/>
            <p:nvPr/>
          </p:nvSpPr>
          <p:spPr>
            <a:xfrm flipH="false" flipV="false" rot="0">
              <a:off x="0" y="0"/>
              <a:ext cx="6181344" cy="4737481"/>
            </a:xfrm>
            <a:custGeom>
              <a:avLst/>
              <a:gdLst/>
              <a:ahLst/>
              <a:cxnLst/>
              <a:rect r="r" b="b" t="t" l="l"/>
              <a:pathLst>
                <a:path h="4737481" w="6181344">
                  <a:moveTo>
                    <a:pt x="0" y="243840"/>
                  </a:moveTo>
                  <a:cubicBezTo>
                    <a:pt x="0" y="109220"/>
                    <a:pt x="109220" y="0"/>
                    <a:pt x="243840" y="0"/>
                  </a:cubicBezTo>
                  <a:lnTo>
                    <a:pt x="5937504" y="0"/>
                  </a:lnTo>
                  <a:cubicBezTo>
                    <a:pt x="6072124" y="0"/>
                    <a:pt x="6181344" y="109220"/>
                    <a:pt x="6181344" y="243840"/>
                  </a:cubicBezTo>
                  <a:lnTo>
                    <a:pt x="6181344" y="4493641"/>
                  </a:lnTo>
                  <a:cubicBezTo>
                    <a:pt x="6181344" y="4628261"/>
                    <a:pt x="6072124" y="4737481"/>
                    <a:pt x="5937504" y="4737481"/>
                  </a:cubicBezTo>
                  <a:lnTo>
                    <a:pt x="243840" y="4737481"/>
                  </a:lnTo>
                  <a:cubicBezTo>
                    <a:pt x="109220" y="4737481"/>
                    <a:pt x="0" y="4628261"/>
                    <a:pt x="0" y="4493641"/>
                  </a:cubicBezTo>
                  <a:close/>
                </a:path>
              </a:pathLst>
            </a:custGeom>
            <a:solidFill>
              <a:srgbClr val="0B0C23">
                <a:alpha val="90196"/>
              </a:srgbClr>
            </a:solidFill>
            <a:ln w="12700">
              <a:solidFill>
                <a:srgbClr val="000000"/>
              </a:solidFill>
            </a:ln>
          </p:spPr>
        </p:sp>
      </p:grpSp>
      <p:grpSp>
        <p:nvGrpSpPr>
          <p:cNvPr name="Group 10" id="10"/>
          <p:cNvGrpSpPr/>
          <p:nvPr/>
        </p:nvGrpSpPr>
        <p:grpSpPr>
          <a:xfrm rot="0">
            <a:off x="7098940" y="2420382"/>
            <a:ext cx="5451893" cy="179221"/>
            <a:chOff x="0" y="0"/>
            <a:chExt cx="6181331" cy="203200"/>
          </a:xfrm>
        </p:grpSpPr>
        <p:sp>
          <p:nvSpPr>
            <p:cNvPr name="Freeform 11" id="11"/>
            <p:cNvSpPr/>
            <p:nvPr/>
          </p:nvSpPr>
          <p:spPr>
            <a:xfrm flipH="false" flipV="false" rot="0">
              <a:off x="0" y="0"/>
              <a:ext cx="6181344" cy="203200"/>
            </a:xfrm>
            <a:custGeom>
              <a:avLst/>
              <a:gdLst/>
              <a:ahLst/>
              <a:cxnLst/>
              <a:rect r="r" b="b" t="t" l="l"/>
              <a:pathLst>
                <a:path h="203200" w="6181344">
                  <a:moveTo>
                    <a:pt x="0" y="101600"/>
                  </a:moveTo>
                  <a:cubicBezTo>
                    <a:pt x="0" y="45466"/>
                    <a:pt x="45466" y="0"/>
                    <a:pt x="101600" y="0"/>
                  </a:cubicBezTo>
                  <a:lnTo>
                    <a:pt x="6079744" y="0"/>
                  </a:lnTo>
                  <a:cubicBezTo>
                    <a:pt x="6135878" y="0"/>
                    <a:pt x="6181344" y="45466"/>
                    <a:pt x="6181344" y="101600"/>
                  </a:cubicBezTo>
                  <a:cubicBezTo>
                    <a:pt x="6181344" y="157734"/>
                    <a:pt x="6135878" y="203200"/>
                    <a:pt x="6079744" y="203200"/>
                  </a:cubicBezTo>
                  <a:lnTo>
                    <a:pt x="101600" y="203200"/>
                  </a:lnTo>
                  <a:cubicBezTo>
                    <a:pt x="45466" y="203200"/>
                    <a:pt x="0" y="157734"/>
                    <a:pt x="0" y="101600"/>
                  </a:cubicBezTo>
                  <a:close/>
                </a:path>
              </a:pathLst>
            </a:custGeom>
            <a:solidFill>
              <a:srgbClr val="A95B95"/>
            </a:solidFill>
            <a:ln w="12700">
              <a:solidFill>
                <a:srgbClr val="000000"/>
              </a:solidFill>
            </a:ln>
          </p:spPr>
        </p:sp>
      </p:grpSp>
      <p:grpSp>
        <p:nvGrpSpPr>
          <p:cNvPr name="Group 12" id="12"/>
          <p:cNvGrpSpPr/>
          <p:nvPr/>
        </p:nvGrpSpPr>
        <p:grpSpPr>
          <a:xfrm rot="0">
            <a:off x="9342261" y="1982657"/>
            <a:ext cx="965240" cy="965240"/>
            <a:chOff x="0" y="0"/>
            <a:chExt cx="1094384" cy="1094384"/>
          </a:xfrm>
        </p:grpSpPr>
        <p:sp>
          <p:nvSpPr>
            <p:cNvPr name="Freeform 13" id="13"/>
            <p:cNvSpPr/>
            <p:nvPr/>
          </p:nvSpPr>
          <p:spPr>
            <a:xfrm flipH="false" flipV="false" rot="0">
              <a:off x="0" y="0"/>
              <a:ext cx="1094359" cy="1094359"/>
            </a:xfrm>
            <a:custGeom>
              <a:avLst/>
              <a:gdLst/>
              <a:ahLst/>
              <a:cxnLst/>
              <a:rect r="r" b="b" t="t" l="l"/>
              <a:pathLst>
                <a:path h="1094359" w="1094359">
                  <a:moveTo>
                    <a:pt x="0" y="547243"/>
                  </a:moveTo>
                  <a:cubicBezTo>
                    <a:pt x="0" y="244983"/>
                    <a:pt x="244983" y="0"/>
                    <a:pt x="547243" y="0"/>
                  </a:cubicBezTo>
                  <a:cubicBezTo>
                    <a:pt x="849503" y="0"/>
                    <a:pt x="1094359" y="244983"/>
                    <a:pt x="1094359" y="547243"/>
                  </a:cubicBezTo>
                  <a:cubicBezTo>
                    <a:pt x="1094359" y="849503"/>
                    <a:pt x="849376" y="1094359"/>
                    <a:pt x="547243" y="1094359"/>
                  </a:cubicBezTo>
                  <a:cubicBezTo>
                    <a:pt x="245110" y="1094359"/>
                    <a:pt x="0" y="849376"/>
                    <a:pt x="0" y="547243"/>
                  </a:cubicBezTo>
                  <a:close/>
                </a:path>
              </a:pathLst>
            </a:custGeom>
            <a:solidFill>
              <a:srgbClr val="A95B95"/>
            </a:solidFill>
            <a:ln w="12700">
              <a:solidFill>
                <a:srgbClr val="000000"/>
              </a:solidFill>
            </a:ln>
          </p:spPr>
        </p:sp>
      </p:grpSp>
      <p:grpSp>
        <p:nvGrpSpPr>
          <p:cNvPr name="Group 14" id="14"/>
          <p:cNvGrpSpPr/>
          <p:nvPr/>
        </p:nvGrpSpPr>
        <p:grpSpPr>
          <a:xfrm rot="0">
            <a:off x="12836107" y="2465187"/>
            <a:ext cx="5451893" cy="4178438"/>
            <a:chOff x="0" y="0"/>
            <a:chExt cx="6181331" cy="4737494"/>
          </a:xfrm>
        </p:grpSpPr>
        <p:sp>
          <p:nvSpPr>
            <p:cNvPr name="Freeform 15" id="15"/>
            <p:cNvSpPr/>
            <p:nvPr/>
          </p:nvSpPr>
          <p:spPr>
            <a:xfrm flipH="false" flipV="false" rot="0">
              <a:off x="0" y="0"/>
              <a:ext cx="6181344" cy="4737481"/>
            </a:xfrm>
            <a:custGeom>
              <a:avLst/>
              <a:gdLst/>
              <a:ahLst/>
              <a:cxnLst/>
              <a:rect r="r" b="b" t="t" l="l"/>
              <a:pathLst>
                <a:path h="4737481" w="6181344">
                  <a:moveTo>
                    <a:pt x="0" y="243840"/>
                  </a:moveTo>
                  <a:cubicBezTo>
                    <a:pt x="0" y="109220"/>
                    <a:pt x="109220" y="0"/>
                    <a:pt x="243840" y="0"/>
                  </a:cubicBezTo>
                  <a:lnTo>
                    <a:pt x="5937504" y="0"/>
                  </a:lnTo>
                  <a:cubicBezTo>
                    <a:pt x="6072124" y="0"/>
                    <a:pt x="6181344" y="109220"/>
                    <a:pt x="6181344" y="243840"/>
                  </a:cubicBezTo>
                  <a:lnTo>
                    <a:pt x="6181344" y="4493641"/>
                  </a:lnTo>
                  <a:cubicBezTo>
                    <a:pt x="6181344" y="4628261"/>
                    <a:pt x="6072124" y="4737481"/>
                    <a:pt x="5937504" y="4737481"/>
                  </a:cubicBezTo>
                  <a:lnTo>
                    <a:pt x="243840" y="4737481"/>
                  </a:lnTo>
                  <a:cubicBezTo>
                    <a:pt x="109220" y="4737481"/>
                    <a:pt x="0" y="4628261"/>
                    <a:pt x="0" y="4493641"/>
                  </a:cubicBezTo>
                  <a:close/>
                </a:path>
              </a:pathLst>
            </a:custGeom>
            <a:solidFill>
              <a:srgbClr val="0B0C23">
                <a:alpha val="90196"/>
              </a:srgbClr>
            </a:solidFill>
            <a:ln w="12700">
              <a:solidFill>
                <a:srgbClr val="000000"/>
              </a:solidFill>
            </a:ln>
          </p:spPr>
        </p:sp>
      </p:grpSp>
      <p:grpSp>
        <p:nvGrpSpPr>
          <p:cNvPr name="Group 16" id="16"/>
          <p:cNvGrpSpPr/>
          <p:nvPr/>
        </p:nvGrpSpPr>
        <p:grpSpPr>
          <a:xfrm rot="0">
            <a:off x="12836107" y="2420382"/>
            <a:ext cx="5451893" cy="179221"/>
            <a:chOff x="0" y="0"/>
            <a:chExt cx="6181331" cy="203200"/>
          </a:xfrm>
        </p:grpSpPr>
        <p:sp>
          <p:nvSpPr>
            <p:cNvPr name="Freeform 17" id="17"/>
            <p:cNvSpPr/>
            <p:nvPr/>
          </p:nvSpPr>
          <p:spPr>
            <a:xfrm flipH="false" flipV="false" rot="0">
              <a:off x="0" y="0"/>
              <a:ext cx="6181344" cy="203200"/>
            </a:xfrm>
            <a:custGeom>
              <a:avLst/>
              <a:gdLst/>
              <a:ahLst/>
              <a:cxnLst/>
              <a:rect r="r" b="b" t="t" l="l"/>
              <a:pathLst>
                <a:path h="203200" w="6181344">
                  <a:moveTo>
                    <a:pt x="0" y="101600"/>
                  </a:moveTo>
                  <a:cubicBezTo>
                    <a:pt x="0" y="45466"/>
                    <a:pt x="45466" y="0"/>
                    <a:pt x="101600" y="0"/>
                  </a:cubicBezTo>
                  <a:lnTo>
                    <a:pt x="6079744" y="0"/>
                  </a:lnTo>
                  <a:cubicBezTo>
                    <a:pt x="6135878" y="0"/>
                    <a:pt x="6181344" y="45466"/>
                    <a:pt x="6181344" y="101600"/>
                  </a:cubicBezTo>
                  <a:cubicBezTo>
                    <a:pt x="6181344" y="157734"/>
                    <a:pt x="6135878" y="203200"/>
                    <a:pt x="6079744" y="203200"/>
                  </a:cubicBezTo>
                  <a:lnTo>
                    <a:pt x="101600" y="203200"/>
                  </a:lnTo>
                  <a:cubicBezTo>
                    <a:pt x="45466" y="203200"/>
                    <a:pt x="0" y="157734"/>
                    <a:pt x="0" y="101600"/>
                  </a:cubicBezTo>
                  <a:close/>
                </a:path>
              </a:pathLst>
            </a:custGeom>
            <a:solidFill>
              <a:srgbClr val="A95B95"/>
            </a:solidFill>
            <a:ln w="12700">
              <a:solidFill>
                <a:srgbClr val="000000"/>
              </a:solidFill>
            </a:ln>
          </p:spPr>
        </p:sp>
      </p:grpSp>
      <p:grpSp>
        <p:nvGrpSpPr>
          <p:cNvPr name="Group 18" id="18"/>
          <p:cNvGrpSpPr/>
          <p:nvPr/>
        </p:nvGrpSpPr>
        <p:grpSpPr>
          <a:xfrm rot="0">
            <a:off x="15079439" y="1982657"/>
            <a:ext cx="965240" cy="965240"/>
            <a:chOff x="0" y="0"/>
            <a:chExt cx="1094384" cy="1094384"/>
          </a:xfrm>
        </p:grpSpPr>
        <p:sp>
          <p:nvSpPr>
            <p:cNvPr name="Freeform 19" id="19"/>
            <p:cNvSpPr/>
            <p:nvPr/>
          </p:nvSpPr>
          <p:spPr>
            <a:xfrm flipH="false" flipV="false" rot="0">
              <a:off x="0" y="0"/>
              <a:ext cx="1094359" cy="1094359"/>
            </a:xfrm>
            <a:custGeom>
              <a:avLst/>
              <a:gdLst/>
              <a:ahLst/>
              <a:cxnLst/>
              <a:rect r="r" b="b" t="t" l="l"/>
              <a:pathLst>
                <a:path h="1094359" w="1094359">
                  <a:moveTo>
                    <a:pt x="0" y="547243"/>
                  </a:moveTo>
                  <a:cubicBezTo>
                    <a:pt x="0" y="244983"/>
                    <a:pt x="244983" y="0"/>
                    <a:pt x="547243" y="0"/>
                  </a:cubicBezTo>
                  <a:cubicBezTo>
                    <a:pt x="849503" y="0"/>
                    <a:pt x="1094359" y="244983"/>
                    <a:pt x="1094359" y="547243"/>
                  </a:cubicBezTo>
                  <a:cubicBezTo>
                    <a:pt x="1094359" y="849503"/>
                    <a:pt x="849376" y="1094359"/>
                    <a:pt x="547243" y="1094359"/>
                  </a:cubicBezTo>
                  <a:cubicBezTo>
                    <a:pt x="245110" y="1094359"/>
                    <a:pt x="0" y="849376"/>
                    <a:pt x="0" y="547243"/>
                  </a:cubicBezTo>
                  <a:close/>
                </a:path>
              </a:pathLst>
            </a:custGeom>
            <a:solidFill>
              <a:srgbClr val="A95B95"/>
            </a:solidFill>
            <a:ln w="12700">
              <a:solidFill>
                <a:srgbClr val="000000"/>
              </a:solidFill>
            </a:ln>
          </p:spPr>
        </p:sp>
      </p:grpSp>
      <p:grpSp>
        <p:nvGrpSpPr>
          <p:cNvPr name="Group 20" id="20"/>
          <p:cNvGrpSpPr/>
          <p:nvPr/>
        </p:nvGrpSpPr>
        <p:grpSpPr>
          <a:xfrm rot="0">
            <a:off x="7098940" y="7411442"/>
            <a:ext cx="11189060" cy="2760250"/>
            <a:chOff x="0" y="0"/>
            <a:chExt cx="12686106" cy="3129559"/>
          </a:xfrm>
        </p:grpSpPr>
        <p:sp>
          <p:nvSpPr>
            <p:cNvPr name="Freeform 21" id="21"/>
            <p:cNvSpPr/>
            <p:nvPr/>
          </p:nvSpPr>
          <p:spPr>
            <a:xfrm flipH="false" flipV="false" rot="0">
              <a:off x="0" y="0"/>
              <a:ext cx="12686030" cy="3129534"/>
            </a:xfrm>
            <a:custGeom>
              <a:avLst/>
              <a:gdLst/>
              <a:ahLst/>
              <a:cxnLst/>
              <a:rect r="r" b="b" t="t" l="l"/>
              <a:pathLst>
                <a:path h="3129534" w="12686030">
                  <a:moveTo>
                    <a:pt x="0" y="243840"/>
                  </a:moveTo>
                  <a:cubicBezTo>
                    <a:pt x="0" y="109220"/>
                    <a:pt x="109220" y="0"/>
                    <a:pt x="243840" y="0"/>
                  </a:cubicBezTo>
                  <a:lnTo>
                    <a:pt x="12442190" y="0"/>
                  </a:lnTo>
                  <a:cubicBezTo>
                    <a:pt x="12576810" y="0"/>
                    <a:pt x="12686030" y="109220"/>
                    <a:pt x="12686030" y="243840"/>
                  </a:cubicBezTo>
                  <a:lnTo>
                    <a:pt x="12686030" y="2885694"/>
                  </a:lnTo>
                  <a:cubicBezTo>
                    <a:pt x="12686030" y="3020314"/>
                    <a:pt x="12576810" y="3129534"/>
                    <a:pt x="12442190" y="3129534"/>
                  </a:cubicBezTo>
                  <a:lnTo>
                    <a:pt x="243840" y="3129534"/>
                  </a:lnTo>
                  <a:cubicBezTo>
                    <a:pt x="109220" y="3129534"/>
                    <a:pt x="0" y="3020314"/>
                    <a:pt x="0" y="2885694"/>
                  </a:cubicBezTo>
                  <a:close/>
                </a:path>
              </a:pathLst>
            </a:custGeom>
            <a:solidFill>
              <a:srgbClr val="0B0C23">
                <a:alpha val="90196"/>
              </a:srgbClr>
            </a:solidFill>
            <a:ln w="12700">
              <a:solidFill>
                <a:srgbClr val="000000"/>
              </a:solidFill>
            </a:ln>
          </p:spPr>
        </p:sp>
      </p:grpSp>
      <p:grpSp>
        <p:nvGrpSpPr>
          <p:cNvPr name="Group 22" id="22"/>
          <p:cNvGrpSpPr/>
          <p:nvPr/>
        </p:nvGrpSpPr>
        <p:grpSpPr>
          <a:xfrm rot="0">
            <a:off x="7098940" y="7366636"/>
            <a:ext cx="11189060" cy="179221"/>
            <a:chOff x="0" y="0"/>
            <a:chExt cx="12686106" cy="203200"/>
          </a:xfrm>
        </p:grpSpPr>
        <p:sp>
          <p:nvSpPr>
            <p:cNvPr name="Freeform 23" id="23"/>
            <p:cNvSpPr/>
            <p:nvPr/>
          </p:nvSpPr>
          <p:spPr>
            <a:xfrm flipH="false" flipV="false" rot="0">
              <a:off x="0" y="0"/>
              <a:ext cx="12686157" cy="203200"/>
            </a:xfrm>
            <a:custGeom>
              <a:avLst/>
              <a:gdLst/>
              <a:ahLst/>
              <a:cxnLst/>
              <a:rect r="r" b="b" t="t" l="l"/>
              <a:pathLst>
                <a:path h="203200" w="12686157">
                  <a:moveTo>
                    <a:pt x="0" y="101600"/>
                  </a:moveTo>
                  <a:cubicBezTo>
                    <a:pt x="0" y="45466"/>
                    <a:pt x="45466" y="0"/>
                    <a:pt x="101600" y="0"/>
                  </a:cubicBezTo>
                  <a:lnTo>
                    <a:pt x="12584557" y="0"/>
                  </a:lnTo>
                  <a:cubicBezTo>
                    <a:pt x="12640690" y="0"/>
                    <a:pt x="12686157" y="45466"/>
                    <a:pt x="12686157" y="101600"/>
                  </a:cubicBezTo>
                  <a:cubicBezTo>
                    <a:pt x="12686157" y="157734"/>
                    <a:pt x="12640690" y="203200"/>
                    <a:pt x="12584557" y="203200"/>
                  </a:cubicBezTo>
                  <a:lnTo>
                    <a:pt x="101600" y="203200"/>
                  </a:lnTo>
                  <a:cubicBezTo>
                    <a:pt x="45466" y="203200"/>
                    <a:pt x="0" y="157734"/>
                    <a:pt x="0" y="101600"/>
                  </a:cubicBezTo>
                  <a:close/>
                </a:path>
              </a:pathLst>
            </a:custGeom>
            <a:solidFill>
              <a:srgbClr val="A95B95"/>
            </a:solidFill>
            <a:ln w="12700">
              <a:solidFill>
                <a:srgbClr val="000000"/>
              </a:solidFill>
            </a:ln>
          </p:spPr>
        </p:sp>
      </p:grpSp>
      <p:grpSp>
        <p:nvGrpSpPr>
          <p:cNvPr name="Group 24" id="24"/>
          <p:cNvGrpSpPr/>
          <p:nvPr/>
        </p:nvGrpSpPr>
        <p:grpSpPr>
          <a:xfrm rot="0">
            <a:off x="12210850" y="6928911"/>
            <a:ext cx="965240" cy="965240"/>
            <a:chOff x="0" y="0"/>
            <a:chExt cx="1094384" cy="1094384"/>
          </a:xfrm>
        </p:grpSpPr>
        <p:sp>
          <p:nvSpPr>
            <p:cNvPr name="Freeform 25" id="25"/>
            <p:cNvSpPr/>
            <p:nvPr/>
          </p:nvSpPr>
          <p:spPr>
            <a:xfrm flipH="false" flipV="false" rot="0">
              <a:off x="0" y="0"/>
              <a:ext cx="1094359" cy="1094359"/>
            </a:xfrm>
            <a:custGeom>
              <a:avLst/>
              <a:gdLst/>
              <a:ahLst/>
              <a:cxnLst/>
              <a:rect r="r" b="b" t="t" l="l"/>
              <a:pathLst>
                <a:path h="1094359" w="1094359">
                  <a:moveTo>
                    <a:pt x="0" y="547243"/>
                  </a:moveTo>
                  <a:cubicBezTo>
                    <a:pt x="0" y="244983"/>
                    <a:pt x="244983" y="0"/>
                    <a:pt x="547243" y="0"/>
                  </a:cubicBezTo>
                  <a:cubicBezTo>
                    <a:pt x="849503" y="0"/>
                    <a:pt x="1094359" y="244983"/>
                    <a:pt x="1094359" y="547243"/>
                  </a:cubicBezTo>
                  <a:cubicBezTo>
                    <a:pt x="1094359" y="849503"/>
                    <a:pt x="849376" y="1094359"/>
                    <a:pt x="547243" y="1094359"/>
                  </a:cubicBezTo>
                  <a:cubicBezTo>
                    <a:pt x="245110" y="1094359"/>
                    <a:pt x="0" y="849376"/>
                    <a:pt x="0" y="547243"/>
                  </a:cubicBezTo>
                  <a:close/>
                </a:path>
              </a:pathLst>
            </a:custGeom>
            <a:solidFill>
              <a:srgbClr val="A95B95"/>
            </a:solidFill>
            <a:ln w="12700">
              <a:solidFill>
                <a:srgbClr val="000000"/>
              </a:solidFill>
            </a:ln>
          </p:spPr>
        </p:sp>
      </p:grpSp>
      <p:sp>
        <p:nvSpPr>
          <p:cNvPr name="TextBox 26" id="26"/>
          <p:cNvSpPr txBox="true"/>
          <p:nvPr/>
        </p:nvSpPr>
        <p:spPr>
          <a:xfrm rot="0">
            <a:off x="9631747" y="553209"/>
            <a:ext cx="7151166" cy="922406"/>
          </a:xfrm>
          <a:prstGeom prst="rect">
            <a:avLst/>
          </a:prstGeom>
        </p:spPr>
        <p:txBody>
          <a:bodyPr anchor="t" rtlCol="false" tIns="0" lIns="0" bIns="0" rIns="0">
            <a:spAutoFit/>
          </a:bodyPr>
          <a:lstStyle/>
          <a:p>
            <a:pPr algn="l">
              <a:lnSpc>
                <a:spcPts val="6982"/>
              </a:lnSpc>
            </a:pPr>
            <a:r>
              <a:rPr lang="en-US" sz="5585" b="true">
                <a:solidFill>
                  <a:srgbClr val="C6BFEE"/>
                </a:solidFill>
                <a:latin typeface="Prompt Medium"/>
                <a:ea typeface="Prompt Medium"/>
                <a:cs typeface="Prompt Medium"/>
                <a:sym typeface="Prompt Medium"/>
              </a:rPr>
              <a:t>Key Takeaways</a:t>
            </a:r>
          </a:p>
        </p:txBody>
      </p:sp>
      <p:sp>
        <p:nvSpPr>
          <p:cNvPr name="TextBox 27" id="27"/>
          <p:cNvSpPr txBox="true"/>
          <p:nvPr/>
        </p:nvSpPr>
        <p:spPr>
          <a:xfrm rot="0">
            <a:off x="9631747" y="2128762"/>
            <a:ext cx="386098" cy="577780"/>
          </a:xfrm>
          <a:prstGeom prst="rect">
            <a:avLst/>
          </a:prstGeom>
        </p:spPr>
        <p:txBody>
          <a:bodyPr anchor="t" rtlCol="false" tIns="0" lIns="0" bIns="0" rIns="0">
            <a:spAutoFit/>
          </a:bodyPr>
          <a:lstStyle/>
          <a:p>
            <a:pPr algn="l">
              <a:lnSpc>
                <a:spcPts val="4556"/>
              </a:lnSpc>
            </a:pPr>
            <a:r>
              <a:rPr lang="en-US" sz="3013" b="true">
                <a:solidFill>
                  <a:srgbClr val="FFFFFF"/>
                </a:solidFill>
                <a:latin typeface="Prompt Medium"/>
                <a:ea typeface="Prompt Medium"/>
                <a:cs typeface="Prompt Medium"/>
                <a:sym typeface="Prompt Medium"/>
              </a:rPr>
              <a:t>1</a:t>
            </a:r>
          </a:p>
        </p:txBody>
      </p:sp>
      <p:sp>
        <p:nvSpPr>
          <p:cNvPr name="TextBox 28" id="28"/>
          <p:cNvSpPr txBox="true"/>
          <p:nvPr/>
        </p:nvSpPr>
        <p:spPr>
          <a:xfrm rot="0">
            <a:off x="7465436" y="3260062"/>
            <a:ext cx="4718901" cy="903177"/>
          </a:xfrm>
          <a:prstGeom prst="rect">
            <a:avLst/>
          </a:prstGeom>
        </p:spPr>
        <p:txBody>
          <a:bodyPr anchor="t" rtlCol="false" tIns="0" lIns="0" bIns="0" rIns="0">
            <a:spAutoFit/>
          </a:bodyPr>
          <a:lstStyle/>
          <a:p>
            <a:pPr algn="l">
              <a:lnSpc>
                <a:spcPts val="3454"/>
              </a:lnSpc>
            </a:pPr>
            <a:r>
              <a:rPr lang="en-US" sz="2792" b="true">
                <a:solidFill>
                  <a:srgbClr val="DAD8E9"/>
                </a:solidFill>
                <a:latin typeface="Prompt Medium"/>
                <a:ea typeface="Prompt Medium"/>
                <a:cs typeface="Prompt Medium"/>
                <a:sym typeface="Prompt Medium"/>
              </a:rPr>
              <a:t>Cloud Computing Transforms Business</a:t>
            </a:r>
          </a:p>
        </p:txBody>
      </p:sp>
      <p:sp>
        <p:nvSpPr>
          <p:cNvPr name="TextBox 29" id="29"/>
          <p:cNvSpPr txBox="true"/>
          <p:nvPr/>
        </p:nvSpPr>
        <p:spPr>
          <a:xfrm rot="0">
            <a:off x="7465436" y="4258207"/>
            <a:ext cx="4718901" cy="2018934"/>
          </a:xfrm>
          <a:prstGeom prst="rect">
            <a:avLst/>
          </a:prstGeom>
        </p:spPr>
        <p:txBody>
          <a:bodyPr anchor="t" rtlCol="false" tIns="0" lIns="0" bIns="0" rIns="0">
            <a:spAutoFit/>
          </a:bodyPr>
          <a:lstStyle/>
          <a:p>
            <a:pPr algn="l">
              <a:lnSpc>
                <a:spcPts val="3821"/>
              </a:lnSpc>
            </a:pPr>
            <a:r>
              <a:rPr lang="en-US" sz="2498">
                <a:solidFill>
                  <a:srgbClr val="DAD8E9"/>
                </a:solidFill>
                <a:latin typeface="Mukta Light"/>
                <a:ea typeface="Mukta Light"/>
                <a:cs typeface="Mukta Light"/>
                <a:sym typeface="Mukta Light"/>
              </a:rPr>
              <a:t>IaaS, PaaS, and SaaS models provide flexible, scalable, and cost-effective solutions for storing data and deploying applications</a:t>
            </a:r>
          </a:p>
        </p:txBody>
      </p:sp>
      <p:sp>
        <p:nvSpPr>
          <p:cNvPr name="TextBox 30" id="30"/>
          <p:cNvSpPr txBox="true"/>
          <p:nvPr/>
        </p:nvSpPr>
        <p:spPr>
          <a:xfrm rot="0">
            <a:off x="15368926" y="2128762"/>
            <a:ext cx="386098" cy="577780"/>
          </a:xfrm>
          <a:prstGeom prst="rect">
            <a:avLst/>
          </a:prstGeom>
        </p:spPr>
        <p:txBody>
          <a:bodyPr anchor="t" rtlCol="false" tIns="0" lIns="0" bIns="0" rIns="0">
            <a:spAutoFit/>
          </a:bodyPr>
          <a:lstStyle/>
          <a:p>
            <a:pPr algn="l">
              <a:lnSpc>
                <a:spcPts val="4556"/>
              </a:lnSpc>
            </a:pPr>
            <a:r>
              <a:rPr lang="en-US" sz="3013" b="true">
                <a:solidFill>
                  <a:srgbClr val="FFFFFF"/>
                </a:solidFill>
                <a:latin typeface="Prompt Medium"/>
                <a:ea typeface="Prompt Medium"/>
                <a:cs typeface="Prompt Medium"/>
                <a:sym typeface="Prompt Medium"/>
              </a:rPr>
              <a:t>2</a:t>
            </a:r>
          </a:p>
        </p:txBody>
      </p:sp>
      <p:sp>
        <p:nvSpPr>
          <p:cNvPr name="TextBox 31" id="31"/>
          <p:cNvSpPr txBox="true"/>
          <p:nvPr/>
        </p:nvSpPr>
        <p:spPr>
          <a:xfrm rot="0">
            <a:off x="13202603" y="3260062"/>
            <a:ext cx="4215189" cy="456357"/>
          </a:xfrm>
          <a:prstGeom prst="rect">
            <a:avLst/>
          </a:prstGeom>
        </p:spPr>
        <p:txBody>
          <a:bodyPr anchor="t" rtlCol="false" tIns="0" lIns="0" bIns="0" rIns="0">
            <a:spAutoFit/>
          </a:bodyPr>
          <a:lstStyle/>
          <a:p>
            <a:pPr algn="l">
              <a:lnSpc>
                <a:spcPts val="3454"/>
              </a:lnSpc>
            </a:pPr>
            <a:r>
              <a:rPr lang="en-US" sz="2792" b="true">
                <a:solidFill>
                  <a:srgbClr val="DAD8E9"/>
                </a:solidFill>
                <a:latin typeface="Prompt Medium"/>
                <a:ea typeface="Prompt Medium"/>
                <a:cs typeface="Prompt Medium"/>
                <a:sym typeface="Prompt Medium"/>
              </a:rPr>
              <a:t>AI is a Layered Concept</a:t>
            </a:r>
          </a:p>
        </p:txBody>
      </p:sp>
      <p:sp>
        <p:nvSpPr>
          <p:cNvPr name="TextBox 32" id="32"/>
          <p:cNvSpPr txBox="true"/>
          <p:nvPr/>
        </p:nvSpPr>
        <p:spPr>
          <a:xfrm rot="0">
            <a:off x="13202603" y="3811386"/>
            <a:ext cx="4718901" cy="2018934"/>
          </a:xfrm>
          <a:prstGeom prst="rect">
            <a:avLst/>
          </a:prstGeom>
        </p:spPr>
        <p:txBody>
          <a:bodyPr anchor="t" rtlCol="false" tIns="0" lIns="0" bIns="0" rIns="0">
            <a:spAutoFit/>
          </a:bodyPr>
          <a:lstStyle/>
          <a:p>
            <a:pPr algn="l">
              <a:lnSpc>
                <a:spcPts val="3821"/>
              </a:lnSpc>
            </a:pPr>
            <a:r>
              <a:rPr lang="en-US" sz="2498">
                <a:solidFill>
                  <a:srgbClr val="DAD8E9"/>
                </a:solidFill>
                <a:latin typeface="Mukta Light"/>
                <a:ea typeface="Mukta Light"/>
                <a:cs typeface="Mukta Light"/>
                <a:sym typeface="Mukta Light"/>
              </a:rPr>
              <a:t>Artificial Intelligence encompasses Machine Learning, which includes Deep Learning—each building upon the previous layer</a:t>
            </a:r>
          </a:p>
        </p:txBody>
      </p:sp>
      <p:sp>
        <p:nvSpPr>
          <p:cNvPr name="TextBox 33" id="33"/>
          <p:cNvSpPr txBox="true"/>
          <p:nvPr/>
        </p:nvSpPr>
        <p:spPr>
          <a:xfrm rot="0">
            <a:off x="12500337" y="7075016"/>
            <a:ext cx="386098" cy="577780"/>
          </a:xfrm>
          <a:prstGeom prst="rect">
            <a:avLst/>
          </a:prstGeom>
        </p:spPr>
        <p:txBody>
          <a:bodyPr anchor="t" rtlCol="false" tIns="0" lIns="0" bIns="0" rIns="0">
            <a:spAutoFit/>
          </a:bodyPr>
          <a:lstStyle/>
          <a:p>
            <a:pPr algn="l">
              <a:lnSpc>
                <a:spcPts val="4556"/>
              </a:lnSpc>
            </a:pPr>
            <a:r>
              <a:rPr lang="en-US" sz="3013" b="true">
                <a:solidFill>
                  <a:srgbClr val="FFFFFF"/>
                </a:solidFill>
                <a:latin typeface="Prompt Medium"/>
                <a:ea typeface="Prompt Medium"/>
                <a:cs typeface="Prompt Medium"/>
                <a:sym typeface="Prompt Medium"/>
              </a:rPr>
              <a:t>3</a:t>
            </a:r>
          </a:p>
        </p:txBody>
      </p:sp>
      <p:sp>
        <p:nvSpPr>
          <p:cNvPr name="TextBox 34" id="34"/>
          <p:cNvSpPr txBox="true"/>
          <p:nvPr/>
        </p:nvSpPr>
        <p:spPr>
          <a:xfrm rot="0">
            <a:off x="7465436" y="8206317"/>
            <a:ext cx="3575493" cy="456357"/>
          </a:xfrm>
          <a:prstGeom prst="rect">
            <a:avLst/>
          </a:prstGeom>
        </p:spPr>
        <p:txBody>
          <a:bodyPr anchor="t" rtlCol="false" tIns="0" lIns="0" bIns="0" rIns="0">
            <a:spAutoFit/>
          </a:bodyPr>
          <a:lstStyle/>
          <a:p>
            <a:pPr algn="l">
              <a:lnSpc>
                <a:spcPts val="3454"/>
              </a:lnSpc>
            </a:pPr>
            <a:r>
              <a:rPr lang="en-US" sz="2792" b="true">
                <a:solidFill>
                  <a:srgbClr val="DAD8E9"/>
                </a:solidFill>
                <a:latin typeface="Prompt Medium"/>
                <a:ea typeface="Prompt Medium"/>
                <a:cs typeface="Prompt Medium"/>
                <a:sym typeface="Prompt Medium"/>
              </a:rPr>
              <a:t>AI is Already Here</a:t>
            </a:r>
          </a:p>
        </p:txBody>
      </p:sp>
      <p:sp>
        <p:nvSpPr>
          <p:cNvPr name="TextBox 35" id="35"/>
          <p:cNvSpPr txBox="true"/>
          <p:nvPr/>
        </p:nvSpPr>
        <p:spPr>
          <a:xfrm rot="0">
            <a:off x="7465436" y="8757640"/>
            <a:ext cx="10456080" cy="1047567"/>
          </a:xfrm>
          <a:prstGeom prst="rect">
            <a:avLst/>
          </a:prstGeom>
        </p:spPr>
        <p:txBody>
          <a:bodyPr anchor="t" rtlCol="false" tIns="0" lIns="0" bIns="0" rIns="0">
            <a:spAutoFit/>
          </a:bodyPr>
          <a:lstStyle/>
          <a:p>
            <a:pPr algn="l">
              <a:lnSpc>
                <a:spcPts val="3821"/>
              </a:lnSpc>
            </a:pPr>
            <a:r>
              <a:rPr lang="en-US" sz="2498">
                <a:solidFill>
                  <a:srgbClr val="DAD8E9"/>
                </a:solidFill>
                <a:latin typeface="Mukta Light"/>
                <a:ea typeface="Mukta Light"/>
                <a:cs typeface="Mukta Light"/>
                <a:sym typeface="Mukta Light"/>
              </a:rPr>
              <a:t>From voice assistants to recommendation systems, AI technologies are seamlessly integrated into the tools you use every day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sp>
        <p:nvSpPr>
          <p:cNvPr name="TextBox 6" id="6"/>
          <p:cNvSpPr txBox="true"/>
          <p:nvPr/>
        </p:nvSpPr>
        <p:spPr>
          <a:xfrm rot="0">
            <a:off x="2279978" y="332369"/>
            <a:ext cx="14133502" cy="1477082"/>
          </a:xfrm>
          <a:prstGeom prst="rect">
            <a:avLst/>
          </a:prstGeom>
        </p:spPr>
        <p:txBody>
          <a:bodyPr anchor="t" rtlCol="false" tIns="0" lIns="0" bIns="0" rIns="0">
            <a:spAutoFit/>
          </a:bodyPr>
          <a:lstStyle/>
          <a:p>
            <a:pPr algn="l">
              <a:lnSpc>
                <a:spcPts val="11255"/>
              </a:lnSpc>
            </a:pPr>
            <a:r>
              <a:rPr lang="en-US" sz="8962" b="true">
                <a:solidFill>
                  <a:srgbClr val="C6BFEE"/>
                </a:solidFill>
                <a:latin typeface="Prompt Medium"/>
                <a:ea typeface="Prompt Medium"/>
                <a:cs typeface="Prompt Medium"/>
                <a:sym typeface="Prompt Medium"/>
              </a:rPr>
              <a:t>What We'll Explore Today</a:t>
            </a:r>
          </a:p>
        </p:txBody>
      </p:sp>
      <p:sp>
        <p:nvSpPr>
          <p:cNvPr name="TextBox 7" id="7"/>
          <p:cNvSpPr txBox="true"/>
          <p:nvPr/>
        </p:nvSpPr>
        <p:spPr>
          <a:xfrm rot="0">
            <a:off x="340421" y="1618951"/>
            <a:ext cx="830142" cy="895593"/>
          </a:xfrm>
          <a:prstGeom prst="rect">
            <a:avLst/>
          </a:prstGeom>
        </p:spPr>
        <p:txBody>
          <a:bodyPr anchor="t" rtlCol="false" tIns="0" lIns="0" bIns="0" rIns="0">
            <a:spAutoFit/>
          </a:bodyPr>
          <a:lstStyle/>
          <a:p>
            <a:pPr algn="l">
              <a:lnSpc>
                <a:spcPts val="7683"/>
              </a:lnSpc>
            </a:pPr>
            <a:r>
              <a:rPr lang="en-US" sz="4709">
                <a:solidFill>
                  <a:srgbClr val="DAD8E9"/>
                </a:solidFill>
                <a:latin typeface="Prompt Light"/>
                <a:ea typeface="Prompt Light"/>
                <a:cs typeface="Prompt Light"/>
                <a:sym typeface="Prompt Light"/>
              </a:rPr>
              <a:t>01</a:t>
            </a:r>
          </a:p>
        </p:txBody>
      </p:sp>
      <p:sp>
        <p:nvSpPr>
          <p:cNvPr name="TextBox 8" id="8"/>
          <p:cNvSpPr txBox="true"/>
          <p:nvPr/>
        </p:nvSpPr>
        <p:spPr>
          <a:xfrm rot="0">
            <a:off x="340421" y="2865814"/>
            <a:ext cx="4940219" cy="1248094"/>
          </a:xfrm>
          <a:prstGeom prst="rect">
            <a:avLst/>
          </a:prstGeom>
        </p:spPr>
        <p:txBody>
          <a:bodyPr anchor="t" rtlCol="false" tIns="0" lIns="0" bIns="0" rIns="0">
            <a:spAutoFit/>
          </a:bodyPr>
          <a:lstStyle/>
          <a:p>
            <a:pPr algn="l">
              <a:lnSpc>
                <a:spcPts val="5063"/>
              </a:lnSpc>
            </a:pPr>
            <a:r>
              <a:rPr lang="en-US" sz="4032" b="true">
                <a:solidFill>
                  <a:srgbClr val="DAD8E9"/>
                </a:solidFill>
                <a:latin typeface="Prompt Medium"/>
                <a:ea typeface="Prompt Medium"/>
                <a:cs typeface="Prompt Medium"/>
                <a:sym typeface="Prompt Medium"/>
              </a:rPr>
              <a:t>Cloud Computing Fundamentals</a:t>
            </a:r>
          </a:p>
        </p:txBody>
      </p:sp>
      <p:sp>
        <p:nvSpPr>
          <p:cNvPr name="TextBox 9" id="9"/>
          <p:cNvSpPr txBox="true"/>
          <p:nvPr/>
        </p:nvSpPr>
        <p:spPr>
          <a:xfrm rot="0">
            <a:off x="340421" y="4173804"/>
            <a:ext cx="7278176" cy="2143642"/>
          </a:xfrm>
          <a:prstGeom prst="rect">
            <a:avLst/>
          </a:prstGeom>
        </p:spPr>
        <p:txBody>
          <a:bodyPr anchor="t" rtlCol="false" tIns="0" lIns="0" bIns="0" rIns="0">
            <a:spAutoFit/>
          </a:bodyPr>
          <a:lstStyle/>
          <a:p>
            <a:pPr algn="l">
              <a:lnSpc>
                <a:spcPts val="5814"/>
              </a:lnSpc>
            </a:pPr>
            <a:r>
              <a:rPr lang="en-US" sz="3563">
                <a:solidFill>
                  <a:srgbClr val="DAD8E9"/>
                </a:solidFill>
                <a:latin typeface="Mukta Light"/>
                <a:ea typeface="Mukta Light"/>
                <a:cs typeface="Mukta Light"/>
                <a:sym typeface="Mukta Light"/>
              </a:rPr>
              <a:t>Discover how cloud services work and why they're essential for modern businesses</a:t>
            </a:r>
          </a:p>
        </p:txBody>
      </p:sp>
      <p:sp>
        <p:nvSpPr>
          <p:cNvPr name="TextBox 10" id="10"/>
          <p:cNvSpPr txBox="true"/>
          <p:nvPr/>
        </p:nvSpPr>
        <p:spPr>
          <a:xfrm rot="0">
            <a:off x="9462580" y="1931635"/>
            <a:ext cx="1209704" cy="895593"/>
          </a:xfrm>
          <a:prstGeom prst="rect">
            <a:avLst/>
          </a:prstGeom>
        </p:spPr>
        <p:txBody>
          <a:bodyPr anchor="t" rtlCol="false" tIns="0" lIns="0" bIns="0" rIns="0">
            <a:spAutoFit/>
          </a:bodyPr>
          <a:lstStyle/>
          <a:p>
            <a:pPr algn="l">
              <a:lnSpc>
                <a:spcPts val="7683"/>
              </a:lnSpc>
            </a:pPr>
            <a:r>
              <a:rPr lang="en-US" sz="4709">
                <a:solidFill>
                  <a:srgbClr val="DAD8E9"/>
                </a:solidFill>
                <a:latin typeface="Prompt Light"/>
                <a:ea typeface="Prompt Light"/>
                <a:cs typeface="Prompt Light"/>
                <a:sym typeface="Prompt Light"/>
              </a:rPr>
              <a:t>02</a:t>
            </a:r>
          </a:p>
        </p:txBody>
      </p:sp>
      <p:sp>
        <p:nvSpPr>
          <p:cNvPr name="TextBox 11" id="11"/>
          <p:cNvSpPr txBox="true"/>
          <p:nvPr/>
        </p:nvSpPr>
        <p:spPr>
          <a:xfrm rot="0">
            <a:off x="9462580" y="3159024"/>
            <a:ext cx="6247114" cy="608411"/>
          </a:xfrm>
          <a:prstGeom prst="rect">
            <a:avLst/>
          </a:prstGeom>
        </p:spPr>
        <p:txBody>
          <a:bodyPr anchor="t" rtlCol="false" tIns="0" lIns="0" bIns="0" rIns="0">
            <a:spAutoFit/>
          </a:bodyPr>
          <a:lstStyle/>
          <a:p>
            <a:pPr algn="l">
              <a:lnSpc>
                <a:spcPts val="4972"/>
              </a:lnSpc>
            </a:pPr>
            <a:r>
              <a:rPr lang="en-US" sz="3959" b="true">
                <a:solidFill>
                  <a:srgbClr val="DAD8E9"/>
                </a:solidFill>
                <a:latin typeface="Prompt Medium"/>
                <a:ea typeface="Prompt Medium"/>
                <a:cs typeface="Prompt Medium"/>
                <a:sym typeface="Prompt Medium"/>
              </a:rPr>
              <a:t>AI, ML &amp; Deep Learning</a:t>
            </a:r>
          </a:p>
        </p:txBody>
      </p:sp>
      <p:sp>
        <p:nvSpPr>
          <p:cNvPr name="TextBox 12" id="12"/>
          <p:cNvSpPr txBox="true"/>
          <p:nvPr/>
        </p:nvSpPr>
        <p:spPr>
          <a:xfrm rot="0">
            <a:off x="9462580" y="3929895"/>
            <a:ext cx="8364542" cy="1391930"/>
          </a:xfrm>
          <a:prstGeom prst="rect">
            <a:avLst/>
          </a:prstGeom>
        </p:spPr>
        <p:txBody>
          <a:bodyPr anchor="t" rtlCol="false" tIns="0" lIns="0" bIns="0" rIns="0">
            <a:spAutoFit/>
          </a:bodyPr>
          <a:lstStyle/>
          <a:p>
            <a:pPr algn="l">
              <a:lnSpc>
                <a:spcPts val="5708"/>
              </a:lnSpc>
            </a:pPr>
            <a:r>
              <a:rPr lang="en-US" sz="3498">
                <a:solidFill>
                  <a:srgbClr val="DAD8E9"/>
                </a:solidFill>
                <a:latin typeface="Mukta Light"/>
                <a:ea typeface="Mukta Light"/>
                <a:cs typeface="Mukta Light"/>
                <a:sym typeface="Mukta Light"/>
              </a:rPr>
              <a:t>Learn the key differences between these interconnected technologies</a:t>
            </a:r>
          </a:p>
        </p:txBody>
      </p:sp>
      <p:sp>
        <p:nvSpPr>
          <p:cNvPr name="TextBox 13" id="13"/>
          <p:cNvSpPr txBox="true"/>
          <p:nvPr/>
        </p:nvSpPr>
        <p:spPr>
          <a:xfrm rot="0">
            <a:off x="340421" y="6411113"/>
            <a:ext cx="890650" cy="956512"/>
          </a:xfrm>
          <a:prstGeom prst="rect">
            <a:avLst/>
          </a:prstGeom>
        </p:spPr>
        <p:txBody>
          <a:bodyPr anchor="t" rtlCol="false" tIns="0" lIns="0" bIns="0" rIns="0">
            <a:spAutoFit/>
          </a:bodyPr>
          <a:lstStyle/>
          <a:p>
            <a:pPr algn="l">
              <a:lnSpc>
                <a:spcPts val="8243"/>
              </a:lnSpc>
            </a:pPr>
            <a:r>
              <a:rPr lang="en-US" sz="5052">
                <a:solidFill>
                  <a:srgbClr val="DAD8E9"/>
                </a:solidFill>
                <a:latin typeface="Prompt Light"/>
                <a:ea typeface="Prompt Light"/>
                <a:cs typeface="Prompt Light"/>
                <a:sym typeface="Prompt Light"/>
              </a:rPr>
              <a:t>03</a:t>
            </a:r>
          </a:p>
        </p:txBody>
      </p:sp>
      <p:sp>
        <p:nvSpPr>
          <p:cNvPr name="TextBox 14" id="14"/>
          <p:cNvSpPr txBox="true"/>
          <p:nvPr/>
        </p:nvSpPr>
        <p:spPr>
          <a:xfrm rot="0">
            <a:off x="340421" y="7453350"/>
            <a:ext cx="6229539" cy="619281"/>
          </a:xfrm>
          <a:prstGeom prst="rect">
            <a:avLst/>
          </a:prstGeom>
        </p:spPr>
        <p:txBody>
          <a:bodyPr anchor="t" rtlCol="false" tIns="0" lIns="0" bIns="0" rIns="0">
            <a:spAutoFit/>
          </a:bodyPr>
          <a:lstStyle/>
          <a:p>
            <a:pPr algn="l">
              <a:lnSpc>
                <a:spcPts val="5063"/>
              </a:lnSpc>
            </a:pPr>
            <a:r>
              <a:rPr lang="en-US" sz="4032" b="true">
                <a:solidFill>
                  <a:srgbClr val="DAD8E9"/>
                </a:solidFill>
                <a:latin typeface="Prompt Medium"/>
                <a:ea typeface="Prompt Medium"/>
                <a:cs typeface="Prompt Medium"/>
                <a:sym typeface="Prompt Medium"/>
              </a:rPr>
              <a:t>Real-World Applications</a:t>
            </a:r>
          </a:p>
        </p:txBody>
      </p:sp>
      <p:sp>
        <p:nvSpPr>
          <p:cNvPr name="TextBox 15" id="15"/>
          <p:cNvSpPr txBox="true"/>
          <p:nvPr/>
        </p:nvSpPr>
        <p:spPr>
          <a:xfrm rot="0">
            <a:off x="340421" y="8024844"/>
            <a:ext cx="7278176" cy="1414790"/>
          </a:xfrm>
          <a:prstGeom prst="rect">
            <a:avLst/>
          </a:prstGeom>
        </p:spPr>
        <p:txBody>
          <a:bodyPr anchor="t" rtlCol="false" tIns="0" lIns="0" bIns="0" rIns="0">
            <a:spAutoFit/>
          </a:bodyPr>
          <a:lstStyle/>
          <a:p>
            <a:pPr algn="l">
              <a:lnSpc>
                <a:spcPts val="5814"/>
              </a:lnSpc>
            </a:pPr>
            <a:r>
              <a:rPr lang="en-US" sz="3563">
                <a:solidFill>
                  <a:srgbClr val="DAD8E9"/>
                </a:solidFill>
                <a:latin typeface="Mukta Light"/>
                <a:ea typeface="Mukta Light"/>
                <a:cs typeface="Mukta Light"/>
                <a:sym typeface="Mukta Light"/>
              </a:rPr>
              <a:t>Explore AI systems you interact with every single day</a:t>
            </a:r>
          </a:p>
        </p:txBody>
      </p:sp>
      <p:sp>
        <p:nvSpPr>
          <p:cNvPr name="TextBox 16" id="16"/>
          <p:cNvSpPr txBox="true"/>
          <p:nvPr/>
        </p:nvSpPr>
        <p:spPr>
          <a:xfrm rot="0">
            <a:off x="9462580" y="6126945"/>
            <a:ext cx="775797" cy="862437"/>
          </a:xfrm>
          <a:prstGeom prst="rect">
            <a:avLst/>
          </a:prstGeom>
        </p:spPr>
        <p:txBody>
          <a:bodyPr anchor="t" rtlCol="false" tIns="0" lIns="0" bIns="0" rIns="0">
            <a:spAutoFit/>
          </a:bodyPr>
          <a:lstStyle/>
          <a:p>
            <a:pPr algn="l">
              <a:lnSpc>
                <a:spcPts val="7322"/>
              </a:lnSpc>
            </a:pPr>
            <a:r>
              <a:rPr lang="en-US" sz="4487">
                <a:solidFill>
                  <a:srgbClr val="DAD8E9"/>
                </a:solidFill>
                <a:latin typeface="Prompt Light"/>
                <a:ea typeface="Prompt Light"/>
                <a:cs typeface="Prompt Light"/>
                <a:sym typeface="Prompt Light"/>
              </a:rPr>
              <a:t>04</a:t>
            </a:r>
          </a:p>
        </p:txBody>
      </p:sp>
      <p:sp>
        <p:nvSpPr>
          <p:cNvPr name="TextBox 17" id="17"/>
          <p:cNvSpPr txBox="true"/>
          <p:nvPr/>
        </p:nvSpPr>
        <p:spPr>
          <a:xfrm rot="0">
            <a:off x="9462580" y="7140182"/>
            <a:ext cx="6575819" cy="608411"/>
          </a:xfrm>
          <a:prstGeom prst="rect">
            <a:avLst/>
          </a:prstGeom>
        </p:spPr>
        <p:txBody>
          <a:bodyPr anchor="t" rtlCol="false" tIns="0" lIns="0" bIns="0" rIns="0">
            <a:spAutoFit/>
          </a:bodyPr>
          <a:lstStyle/>
          <a:p>
            <a:pPr algn="l">
              <a:lnSpc>
                <a:spcPts val="4972"/>
              </a:lnSpc>
            </a:pPr>
            <a:r>
              <a:rPr lang="en-US" sz="3959" b="true">
                <a:solidFill>
                  <a:srgbClr val="DAD8E9"/>
                </a:solidFill>
                <a:latin typeface="Prompt Medium"/>
                <a:ea typeface="Prompt Medium"/>
                <a:cs typeface="Prompt Medium"/>
                <a:sym typeface="Prompt Medium"/>
              </a:rPr>
              <a:t>Interactive Discussion</a:t>
            </a:r>
          </a:p>
        </p:txBody>
      </p:sp>
      <p:sp>
        <p:nvSpPr>
          <p:cNvPr name="TextBox 18" id="18"/>
          <p:cNvSpPr txBox="true"/>
          <p:nvPr/>
        </p:nvSpPr>
        <p:spPr>
          <a:xfrm rot="0">
            <a:off x="9462580" y="7911039"/>
            <a:ext cx="8364542" cy="1391930"/>
          </a:xfrm>
          <a:prstGeom prst="rect">
            <a:avLst/>
          </a:prstGeom>
        </p:spPr>
        <p:txBody>
          <a:bodyPr anchor="t" rtlCol="false" tIns="0" lIns="0" bIns="0" rIns="0">
            <a:spAutoFit/>
          </a:bodyPr>
          <a:lstStyle/>
          <a:p>
            <a:pPr algn="l">
              <a:lnSpc>
                <a:spcPts val="5708"/>
              </a:lnSpc>
            </a:pPr>
            <a:r>
              <a:rPr lang="en-US" sz="3498">
                <a:solidFill>
                  <a:srgbClr val="DAD8E9"/>
                </a:solidFill>
                <a:latin typeface="Mukta Light"/>
                <a:ea typeface="Mukta Light"/>
                <a:cs typeface="Mukta Light"/>
                <a:sym typeface="Mukta Light"/>
              </a:rPr>
              <a:t>Analyse practical use cases to strengthen your understanding</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grpSp>
        <p:nvGrpSpPr>
          <p:cNvPr name="Group 6" id="6"/>
          <p:cNvGrpSpPr/>
          <p:nvPr/>
        </p:nvGrpSpPr>
        <p:grpSpPr>
          <a:xfrm rot="0">
            <a:off x="0" y="0"/>
            <a:ext cx="18288000" cy="3857625"/>
            <a:chOff x="0" y="0"/>
            <a:chExt cx="24384000" cy="5143500"/>
          </a:xfrm>
        </p:grpSpPr>
        <p:sp>
          <p:nvSpPr>
            <p:cNvPr name="Freeform 7" id="7"/>
            <p:cNvSpPr/>
            <p:nvPr/>
          </p:nvSpPr>
          <p:spPr>
            <a:xfrm flipH="false" flipV="false" rot="0">
              <a:off x="0" y="0"/>
              <a:ext cx="24384000" cy="5143500"/>
            </a:xfrm>
            <a:custGeom>
              <a:avLst/>
              <a:gdLst/>
              <a:ahLst/>
              <a:cxnLst/>
              <a:rect r="r" b="b" t="t" l="l"/>
              <a:pathLst>
                <a:path h="5143500" w="24384000">
                  <a:moveTo>
                    <a:pt x="0" y="0"/>
                  </a:moveTo>
                  <a:lnTo>
                    <a:pt x="24384000" y="0"/>
                  </a:lnTo>
                  <a:lnTo>
                    <a:pt x="24384000" y="5143500"/>
                  </a:lnTo>
                  <a:lnTo>
                    <a:pt x="0" y="5143500"/>
                  </a:lnTo>
                  <a:lnTo>
                    <a:pt x="0" y="0"/>
                  </a:lnTo>
                  <a:close/>
                </a:path>
              </a:pathLst>
            </a:custGeom>
            <a:blipFill>
              <a:blip r:embed="rId4"/>
              <a:stretch>
                <a:fillRect l="0" t="-122858" r="0" b="-122858"/>
              </a:stretch>
            </a:blipFill>
          </p:spPr>
        </p:sp>
      </p:grpSp>
      <p:sp>
        <p:nvSpPr>
          <p:cNvPr name="TextBox 8" id="8"/>
          <p:cNvSpPr txBox="true"/>
          <p:nvPr/>
        </p:nvSpPr>
        <p:spPr>
          <a:xfrm rot="0">
            <a:off x="348737" y="4039767"/>
            <a:ext cx="14529404" cy="1160425"/>
          </a:xfrm>
          <a:prstGeom prst="rect">
            <a:avLst/>
          </a:prstGeom>
        </p:spPr>
        <p:txBody>
          <a:bodyPr anchor="t" rtlCol="false" tIns="0" lIns="0" bIns="0" rIns="0">
            <a:spAutoFit/>
          </a:bodyPr>
          <a:lstStyle/>
          <a:p>
            <a:pPr algn="l">
              <a:lnSpc>
                <a:spcPts val="9357"/>
              </a:lnSpc>
            </a:pPr>
            <a:r>
              <a:rPr lang="en-US" sz="7450" b="true">
                <a:solidFill>
                  <a:srgbClr val="C6BFEE"/>
                </a:solidFill>
                <a:latin typeface="Prompt Medium"/>
                <a:ea typeface="Prompt Medium"/>
                <a:cs typeface="Prompt Medium"/>
                <a:sym typeface="Prompt Medium"/>
              </a:rPr>
              <a:t>What is Cloud Computing?</a:t>
            </a:r>
          </a:p>
        </p:txBody>
      </p:sp>
      <p:sp>
        <p:nvSpPr>
          <p:cNvPr name="TextBox 9" id="9"/>
          <p:cNvSpPr txBox="true"/>
          <p:nvPr/>
        </p:nvSpPr>
        <p:spPr>
          <a:xfrm rot="0">
            <a:off x="452197" y="5481964"/>
            <a:ext cx="17835803" cy="2744522"/>
          </a:xfrm>
          <a:prstGeom prst="rect">
            <a:avLst/>
          </a:prstGeom>
        </p:spPr>
        <p:txBody>
          <a:bodyPr anchor="t" rtlCol="false" tIns="0" lIns="0" bIns="0" rIns="0">
            <a:spAutoFit/>
          </a:bodyPr>
          <a:lstStyle/>
          <a:p>
            <a:pPr algn="l">
              <a:lnSpc>
                <a:spcPts val="5581"/>
              </a:lnSpc>
            </a:pPr>
            <a:r>
              <a:rPr lang="en-US" sz="3420">
                <a:solidFill>
                  <a:srgbClr val="DAD8E9"/>
                </a:solidFill>
                <a:latin typeface="Mukta Light"/>
                <a:ea typeface="Mukta Light"/>
                <a:cs typeface="Mukta Light"/>
                <a:sym typeface="Mukta Light"/>
              </a:rPr>
              <a:t>Cloud computing delivers computing services—including storage, processing power, and applications—over the internet. Instead of owning physical servers or data centres, organisations rent access to these resources from cloud providers like Amazon Web Services, Microsoft Azure, or Google Cloud.</a:t>
            </a:r>
          </a:p>
        </p:txBody>
      </p:sp>
      <p:sp>
        <p:nvSpPr>
          <p:cNvPr name="TextBox 10" id="10"/>
          <p:cNvSpPr txBox="true"/>
          <p:nvPr/>
        </p:nvSpPr>
        <p:spPr>
          <a:xfrm rot="0">
            <a:off x="452197" y="8361349"/>
            <a:ext cx="17835803" cy="1345190"/>
          </a:xfrm>
          <a:prstGeom prst="rect">
            <a:avLst/>
          </a:prstGeom>
        </p:spPr>
        <p:txBody>
          <a:bodyPr anchor="t" rtlCol="false" tIns="0" lIns="0" bIns="0" rIns="0">
            <a:spAutoFit/>
          </a:bodyPr>
          <a:lstStyle/>
          <a:p>
            <a:pPr algn="l">
              <a:lnSpc>
                <a:spcPts val="5581"/>
              </a:lnSpc>
            </a:pPr>
            <a:r>
              <a:rPr lang="en-US" sz="3420">
                <a:solidFill>
                  <a:srgbClr val="DAD8E9"/>
                </a:solidFill>
                <a:latin typeface="Mukta Light"/>
                <a:ea typeface="Mukta Light"/>
                <a:cs typeface="Mukta Light"/>
                <a:sym typeface="Mukta Light"/>
              </a:rPr>
              <a:t>This approach offers flexibility, scalability, and cost savings. Businesses can quickly expand their digital infrastructure without massive upfront investments in hardware.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sp>
        <p:nvSpPr>
          <p:cNvPr name="TextBox 6" id="6"/>
          <p:cNvSpPr txBox="true"/>
          <p:nvPr/>
        </p:nvSpPr>
        <p:spPr>
          <a:xfrm rot="0">
            <a:off x="1058937" y="793218"/>
            <a:ext cx="16170126" cy="1302729"/>
          </a:xfrm>
          <a:prstGeom prst="rect">
            <a:avLst/>
          </a:prstGeom>
        </p:spPr>
        <p:txBody>
          <a:bodyPr anchor="t" rtlCol="false" tIns="0" lIns="0" bIns="0" rIns="0">
            <a:spAutoFit/>
          </a:bodyPr>
          <a:lstStyle/>
          <a:p>
            <a:pPr algn="l">
              <a:lnSpc>
                <a:spcPts val="9957"/>
              </a:lnSpc>
            </a:pPr>
            <a:r>
              <a:rPr lang="en-US" sz="7929" b="true">
                <a:solidFill>
                  <a:srgbClr val="C6BFEE"/>
                </a:solidFill>
                <a:latin typeface="Prompt Medium"/>
                <a:ea typeface="Prompt Medium"/>
                <a:cs typeface="Prompt Medium"/>
                <a:sym typeface="Prompt Medium"/>
              </a:rPr>
              <a:t>The Three Cloud Service Models</a:t>
            </a:r>
          </a:p>
        </p:txBody>
      </p:sp>
      <p:grpSp>
        <p:nvGrpSpPr>
          <p:cNvPr name="Group 7" id="7"/>
          <p:cNvGrpSpPr/>
          <p:nvPr/>
        </p:nvGrpSpPr>
        <p:grpSpPr>
          <a:xfrm rot="0">
            <a:off x="405929" y="2829373"/>
            <a:ext cx="5602963" cy="6588972"/>
            <a:chOff x="0" y="0"/>
            <a:chExt cx="6919112" cy="8136738"/>
          </a:xfrm>
        </p:grpSpPr>
        <p:sp>
          <p:nvSpPr>
            <p:cNvPr name="Freeform 8" id="8"/>
            <p:cNvSpPr/>
            <p:nvPr/>
          </p:nvSpPr>
          <p:spPr>
            <a:xfrm flipH="false" flipV="false" rot="0">
              <a:off x="12700" y="12700"/>
              <a:ext cx="6893687" cy="8111363"/>
            </a:xfrm>
            <a:custGeom>
              <a:avLst/>
              <a:gdLst/>
              <a:ahLst/>
              <a:cxnLst/>
              <a:rect r="r" b="b" t="t" l="l"/>
              <a:pathLst>
                <a:path h="8111363" w="6893687">
                  <a:moveTo>
                    <a:pt x="0" y="172974"/>
                  </a:moveTo>
                  <a:cubicBezTo>
                    <a:pt x="0" y="77470"/>
                    <a:pt x="77343" y="0"/>
                    <a:pt x="172847" y="0"/>
                  </a:cubicBezTo>
                  <a:lnTo>
                    <a:pt x="6720840" y="0"/>
                  </a:lnTo>
                  <a:cubicBezTo>
                    <a:pt x="6816344" y="0"/>
                    <a:pt x="6893687" y="77470"/>
                    <a:pt x="6893687" y="172974"/>
                  </a:cubicBezTo>
                  <a:lnTo>
                    <a:pt x="6893687" y="7938389"/>
                  </a:lnTo>
                  <a:cubicBezTo>
                    <a:pt x="6893687" y="8033893"/>
                    <a:pt x="6816344" y="8111363"/>
                    <a:pt x="6720840" y="8111363"/>
                  </a:cubicBezTo>
                  <a:lnTo>
                    <a:pt x="172847" y="8111363"/>
                  </a:lnTo>
                  <a:cubicBezTo>
                    <a:pt x="77343" y="8111363"/>
                    <a:pt x="0" y="8033893"/>
                    <a:pt x="0" y="7938389"/>
                  </a:cubicBezTo>
                  <a:close/>
                </a:path>
              </a:pathLst>
            </a:custGeom>
            <a:solidFill>
              <a:srgbClr val="542C49"/>
            </a:solidFill>
            <a:ln w="12700">
              <a:solidFill>
                <a:srgbClr val="000000"/>
              </a:solidFill>
            </a:ln>
          </p:spPr>
        </p:sp>
        <p:sp>
          <p:nvSpPr>
            <p:cNvPr name="Freeform 9" id="9"/>
            <p:cNvSpPr/>
            <p:nvPr/>
          </p:nvSpPr>
          <p:spPr>
            <a:xfrm flipH="false" flipV="false" rot="0">
              <a:off x="0" y="0"/>
              <a:ext cx="6919087" cy="8136763"/>
            </a:xfrm>
            <a:custGeom>
              <a:avLst/>
              <a:gdLst/>
              <a:ahLst/>
              <a:cxnLst/>
              <a:rect r="r" b="b" t="t" l="l"/>
              <a:pathLst>
                <a:path h="8136763" w="6919087">
                  <a:moveTo>
                    <a:pt x="0" y="185674"/>
                  </a:moveTo>
                  <a:cubicBezTo>
                    <a:pt x="0" y="83058"/>
                    <a:pt x="83058" y="0"/>
                    <a:pt x="185547" y="0"/>
                  </a:cubicBezTo>
                  <a:lnTo>
                    <a:pt x="6733540" y="0"/>
                  </a:lnTo>
                  <a:lnTo>
                    <a:pt x="6733540" y="12700"/>
                  </a:lnTo>
                  <a:lnTo>
                    <a:pt x="6733540" y="0"/>
                  </a:lnTo>
                  <a:cubicBezTo>
                    <a:pt x="6836029" y="0"/>
                    <a:pt x="6919087" y="83058"/>
                    <a:pt x="6919087" y="185674"/>
                  </a:cubicBezTo>
                  <a:lnTo>
                    <a:pt x="6906387" y="185674"/>
                  </a:lnTo>
                  <a:lnTo>
                    <a:pt x="6919087" y="185674"/>
                  </a:lnTo>
                  <a:lnTo>
                    <a:pt x="6919087" y="7951089"/>
                  </a:lnTo>
                  <a:lnTo>
                    <a:pt x="6906387" y="7951089"/>
                  </a:lnTo>
                  <a:lnTo>
                    <a:pt x="6919087" y="7951089"/>
                  </a:lnTo>
                  <a:cubicBezTo>
                    <a:pt x="6919087" y="8053578"/>
                    <a:pt x="6836029" y="8136763"/>
                    <a:pt x="6733540" y="8136763"/>
                  </a:cubicBezTo>
                  <a:lnTo>
                    <a:pt x="6733540" y="8124063"/>
                  </a:lnTo>
                  <a:lnTo>
                    <a:pt x="6733540" y="8136763"/>
                  </a:lnTo>
                  <a:lnTo>
                    <a:pt x="185547" y="8136763"/>
                  </a:lnTo>
                  <a:lnTo>
                    <a:pt x="185547" y="8124063"/>
                  </a:lnTo>
                  <a:lnTo>
                    <a:pt x="185547" y="8136763"/>
                  </a:lnTo>
                  <a:cubicBezTo>
                    <a:pt x="83058" y="8136763"/>
                    <a:pt x="0" y="8053578"/>
                    <a:pt x="0" y="7951089"/>
                  </a:cubicBezTo>
                  <a:lnTo>
                    <a:pt x="0" y="185674"/>
                  </a:lnTo>
                  <a:lnTo>
                    <a:pt x="12700" y="185674"/>
                  </a:lnTo>
                  <a:lnTo>
                    <a:pt x="0" y="185674"/>
                  </a:lnTo>
                  <a:moveTo>
                    <a:pt x="25400" y="185674"/>
                  </a:moveTo>
                  <a:lnTo>
                    <a:pt x="25400" y="7951089"/>
                  </a:lnTo>
                  <a:lnTo>
                    <a:pt x="12700" y="7951089"/>
                  </a:lnTo>
                  <a:lnTo>
                    <a:pt x="25400" y="7951089"/>
                  </a:lnTo>
                  <a:cubicBezTo>
                    <a:pt x="25400" y="8039608"/>
                    <a:pt x="97155" y="8111363"/>
                    <a:pt x="185547" y="8111363"/>
                  </a:cubicBezTo>
                  <a:lnTo>
                    <a:pt x="6733540" y="8111363"/>
                  </a:lnTo>
                  <a:cubicBezTo>
                    <a:pt x="6821932" y="8111363"/>
                    <a:pt x="6893687" y="8039608"/>
                    <a:pt x="6893687" y="7951089"/>
                  </a:cubicBezTo>
                  <a:lnTo>
                    <a:pt x="6893687" y="185674"/>
                  </a:lnTo>
                  <a:cubicBezTo>
                    <a:pt x="6893687" y="97155"/>
                    <a:pt x="6822059" y="25400"/>
                    <a:pt x="6733540" y="25400"/>
                  </a:cubicBezTo>
                  <a:lnTo>
                    <a:pt x="185547" y="25400"/>
                  </a:lnTo>
                  <a:lnTo>
                    <a:pt x="185547" y="12700"/>
                  </a:lnTo>
                  <a:lnTo>
                    <a:pt x="185547" y="25400"/>
                  </a:lnTo>
                  <a:cubicBezTo>
                    <a:pt x="97155" y="25400"/>
                    <a:pt x="25400" y="97155"/>
                    <a:pt x="25400" y="185674"/>
                  </a:cubicBezTo>
                  <a:close/>
                </a:path>
              </a:pathLst>
            </a:custGeom>
            <a:solidFill>
              <a:srgbClr val="6D4562"/>
            </a:solidFill>
            <a:ln w="12700">
              <a:solidFill>
                <a:srgbClr val="000000"/>
              </a:solidFill>
            </a:ln>
          </p:spPr>
        </p:sp>
      </p:grpSp>
      <p:sp>
        <p:nvSpPr>
          <p:cNvPr name="TextBox 10" id="10"/>
          <p:cNvSpPr txBox="true"/>
          <p:nvPr/>
        </p:nvSpPr>
        <p:spPr>
          <a:xfrm rot="0">
            <a:off x="2390827" y="3112868"/>
            <a:ext cx="1096870" cy="543262"/>
          </a:xfrm>
          <a:prstGeom prst="rect">
            <a:avLst/>
          </a:prstGeom>
        </p:spPr>
        <p:txBody>
          <a:bodyPr anchor="t" rtlCol="false" tIns="0" lIns="0" bIns="0" rIns="0">
            <a:spAutoFit/>
          </a:bodyPr>
          <a:lstStyle/>
          <a:p>
            <a:pPr algn="l">
              <a:lnSpc>
                <a:spcPts val="4422"/>
              </a:lnSpc>
            </a:pPr>
            <a:r>
              <a:rPr lang="en-US" sz="3521" b="true">
                <a:solidFill>
                  <a:srgbClr val="DAD8E9"/>
                </a:solidFill>
                <a:latin typeface="Prompt Medium"/>
                <a:ea typeface="Prompt Medium"/>
                <a:cs typeface="Prompt Medium"/>
                <a:sym typeface="Prompt Medium"/>
              </a:rPr>
              <a:t>IaaS</a:t>
            </a:r>
          </a:p>
        </p:txBody>
      </p:sp>
      <p:sp>
        <p:nvSpPr>
          <p:cNvPr name="TextBox 11" id="11"/>
          <p:cNvSpPr txBox="true"/>
          <p:nvPr/>
        </p:nvSpPr>
        <p:spPr>
          <a:xfrm rot="0">
            <a:off x="645795" y="3725358"/>
            <a:ext cx="4999369" cy="589792"/>
          </a:xfrm>
          <a:prstGeom prst="rect">
            <a:avLst/>
          </a:prstGeom>
        </p:spPr>
        <p:txBody>
          <a:bodyPr anchor="t" rtlCol="false" tIns="0" lIns="0" bIns="0" rIns="0">
            <a:spAutoFit/>
          </a:bodyPr>
          <a:lstStyle/>
          <a:p>
            <a:pPr algn="l">
              <a:lnSpc>
                <a:spcPts val="5077"/>
              </a:lnSpc>
            </a:pPr>
            <a:r>
              <a:rPr lang="en-US" sz="3112" b="true">
                <a:solidFill>
                  <a:srgbClr val="DAD8E9"/>
                </a:solidFill>
                <a:latin typeface="Mukta Bold"/>
                <a:ea typeface="Mukta Bold"/>
                <a:cs typeface="Mukta Bold"/>
                <a:sym typeface="Mukta Bold"/>
              </a:rPr>
              <a:t>Infrastructure as a Service</a:t>
            </a:r>
          </a:p>
        </p:txBody>
      </p:sp>
      <p:sp>
        <p:nvSpPr>
          <p:cNvPr name="TextBox 12" id="12"/>
          <p:cNvSpPr txBox="true"/>
          <p:nvPr/>
        </p:nvSpPr>
        <p:spPr>
          <a:xfrm rot="0">
            <a:off x="645795" y="4615034"/>
            <a:ext cx="4999369" cy="4409054"/>
          </a:xfrm>
          <a:prstGeom prst="rect">
            <a:avLst/>
          </a:prstGeom>
        </p:spPr>
        <p:txBody>
          <a:bodyPr anchor="t" rtlCol="false" tIns="0" lIns="0" bIns="0" rIns="0">
            <a:spAutoFit/>
          </a:bodyPr>
          <a:lstStyle/>
          <a:p>
            <a:pPr algn="l">
              <a:lnSpc>
                <a:spcPts val="5077"/>
              </a:lnSpc>
            </a:pPr>
            <a:r>
              <a:rPr lang="en-US" sz="3112">
                <a:solidFill>
                  <a:srgbClr val="DAD8E9"/>
                </a:solidFill>
                <a:latin typeface="Mukta Light"/>
                <a:ea typeface="Mukta Light"/>
                <a:cs typeface="Mukta Light"/>
                <a:sym typeface="Mukta Light"/>
              </a:rPr>
              <a:t>Provides virtualised computing resources over the internet. You rent servers, storage, and networking equipment whilst managing the operating system and applications yourself.</a:t>
            </a:r>
          </a:p>
        </p:txBody>
      </p:sp>
      <p:grpSp>
        <p:nvGrpSpPr>
          <p:cNvPr name="Group 13" id="13"/>
          <p:cNvGrpSpPr/>
          <p:nvPr/>
        </p:nvGrpSpPr>
        <p:grpSpPr>
          <a:xfrm rot="0">
            <a:off x="6321439" y="2829373"/>
            <a:ext cx="5602963" cy="6588972"/>
            <a:chOff x="0" y="0"/>
            <a:chExt cx="6919112" cy="8136738"/>
          </a:xfrm>
        </p:grpSpPr>
        <p:sp>
          <p:nvSpPr>
            <p:cNvPr name="Freeform 14" id="14"/>
            <p:cNvSpPr/>
            <p:nvPr/>
          </p:nvSpPr>
          <p:spPr>
            <a:xfrm flipH="false" flipV="false" rot="0">
              <a:off x="12700" y="12700"/>
              <a:ext cx="6893687" cy="8111363"/>
            </a:xfrm>
            <a:custGeom>
              <a:avLst/>
              <a:gdLst/>
              <a:ahLst/>
              <a:cxnLst/>
              <a:rect r="r" b="b" t="t" l="l"/>
              <a:pathLst>
                <a:path h="8111363" w="6893687">
                  <a:moveTo>
                    <a:pt x="0" y="172974"/>
                  </a:moveTo>
                  <a:cubicBezTo>
                    <a:pt x="0" y="77470"/>
                    <a:pt x="77343" y="0"/>
                    <a:pt x="172847" y="0"/>
                  </a:cubicBezTo>
                  <a:lnTo>
                    <a:pt x="6720840" y="0"/>
                  </a:lnTo>
                  <a:cubicBezTo>
                    <a:pt x="6816344" y="0"/>
                    <a:pt x="6893687" y="77470"/>
                    <a:pt x="6893687" y="172974"/>
                  </a:cubicBezTo>
                  <a:lnTo>
                    <a:pt x="6893687" y="7938389"/>
                  </a:lnTo>
                  <a:cubicBezTo>
                    <a:pt x="6893687" y="8033893"/>
                    <a:pt x="6816344" y="8111363"/>
                    <a:pt x="6720840" y="8111363"/>
                  </a:cubicBezTo>
                  <a:lnTo>
                    <a:pt x="172847" y="8111363"/>
                  </a:lnTo>
                  <a:cubicBezTo>
                    <a:pt x="77343" y="8111363"/>
                    <a:pt x="0" y="8033893"/>
                    <a:pt x="0" y="7938389"/>
                  </a:cubicBezTo>
                  <a:close/>
                </a:path>
              </a:pathLst>
            </a:custGeom>
            <a:solidFill>
              <a:srgbClr val="542C49"/>
            </a:solidFill>
            <a:ln w="12700">
              <a:solidFill>
                <a:srgbClr val="000000"/>
              </a:solidFill>
            </a:ln>
          </p:spPr>
        </p:sp>
        <p:sp>
          <p:nvSpPr>
            <p:cNvPr name="Freeform 15" id="15"/>
            <p:cNvSpPr/>
            <p:nvPr/>
          </p:nvSpPr>
          <p:spPr>
            <a:xfrm flipH="false" flipV="false" rot="0">
              <a:off x="0" y="0"/>
              <a:ext cx="6919087" cy="8136763"/>
            </a:xfrm>
            <a:custGeom>
              <a:avLst/>
              <a:gdLst/>
              <a:ahLst/>
              <a:cxnLst/>
              <a:rect r="r" b="b" t="t" l="l"/>
              <a:pathLst>
                <a:path h="8136763" w="6919087">
                  <a:moveTo>
                    <a:pt x="0" y="185674"/>
                  </a:moveTo>
                  <a:cubicBezTo>
                    <a:pt x="0" y="83058"/>
                    <a:pt x="83058" y="0"/>
                    <a:pt x="185547" y="0"/>
                  </a:cubicBezTo>
                  <a:lnTo>
                    <a:pt x="6733540" y="0"/>
                  </a:lnTo>
                  <a:lnTo>
                    <a:pt x="6733540" y="12700"/>
                  </a:lnTo>
                  <a:lnTo>
                    <a:pt x="6733540" y="0"/>
                  </a:lnTo>
                  <a:cubicBezTo>
                    <a:pt x="6836029" y="0"/>
                    <a:pt x="6919087" y="83058"/>
                    <a:pt x="6919087" y="185674"/>
                  </a:cubicBezTo>
                  <a:lnTo>
                    <a:pt x="6906387" y="185674"/>
                  </a:lnTo>
                  <a:lnTo>
                    <a:pt x="6919087" y="185674"/>
                  </a:lnTo>
                  <a:lnTo>
                    <a:pt x="6919087" y="7951089"/>
                  </a:lnTo>
                  <a:lnTo>
                    <a:pt x="6906387" y="7951089"/>
                  </a:lnTo>
                  <a:lnTo>
                    <a:pt x="6919087" y="7951089"/>
                  </a:lnTo>
                  <a:cubicBezTo>
                    <a:pt x="6919087" y="8053578"/>
                    <a:pt x="6836029" y="8136763"/>
                    <a:pt x="6733540" y="8136763"/>
                  </a:cubicBezTo>
                  <a:lnTo>
                    <a:pt x="6733540" y="8124063"/>
                  </a:lnTo>
                  <a:lnTo>
                    <a:pt x="6733540" y="8136763"/>
                  </a:lnTo>
                  <a:lnTo>
                    <a:pt x="185547" y="8136763"/>
                  </a:lnTo>
                  <a:lnTo>
                    <a:pt x="185547" y="8124063"/>
                  </a:lnTo>
                  <a:lnTo>
                    <a:pt x="185547" y="8136763"/>
                  </a:lnTo>
                  <a:cubicBezTo>
                    <a:pt x="83058" y="8136763"/>
                    <a:pt x="0" y="8053578"/>
                    <a:pt x="0" y="7951089"/>
                  </a:cubicBezTo>
                  <a:lnTo>
                    <a:pt x="0" y="185674"/>
                  </a:lnTo>
                  <a:lnTo>
                    <a:pt x="12700" y="185674"/>
                  </a:lnTo>
                  <a:lnTo>
                    <a:pt x="0" y="185674"/>
                  </a:lnTo>
                  <a:moveTo>
                    <a:pt x="25400" y="185674"/>
                  </a:moveTo>
                  <a:lnTo>
                    <a:pt x="25400" y="7951089"/>
                  </a:lnTo>
                  <a:lnTo>
                    <a:pt x="12700" y="7951089"/>
                  </a:lnTo>
                  <a:lnTo>
                    <a:pt x="25400" y="7951089"/>
                  </a:lnTo>
                  <a:cubicBezTo>
                    <a:pt x="25400" y="8039608"/>
                    <a:pt x="97155" y="8111363"/>
                    <a:pt x="185547" y="8111363"/>
                  </a:cubicBezTo>
                  <a:lnTo>
                    <a:pt x="6733540" y="8111363"/>
                  </a:lnTo>
                  <a:cubicBezTo>
                    <a:pt x="6821932" y="8111363"/>
                    <a:pt x="6893687" y="8039608"/>
                    <a:pt x="6893687" y="7951089"/>
                  </a:cubicBezTo>
                  <a:lnTo>
                    <a:pt x="6893687" y="185674"/>
                  </a:lnTo>
                  <a:cubicBezTo>
                    <a:pt x="6893687" y="97155"/>
                    <a:pt x="6822059" y="25400"/>
                    <a:pt x="6733540" y="25400"/>
                  </a:cubicBezTo>
                  <a:lnTo>
                    <a:pt x="185547" y="25400"/>
                  </a:lnTo>
                  <a:lnTo>
                    <a:pt x="185547" y="12700"/>
                  </a:lnTo>
                  <a:lnTo>
                    <a:pt x="185547" y="25400"/>
                  </a:lnTo>
                  <a:cubicBezTo>
                    <a:pt x="97155" y="25400"/>
                    <a:pt x="25400" y="97155"/>
                    <a:pt x="25400" y="185674"/>
                  </a:cubicBezTo>
                  <a:close/>
                </a:path>
              </a:pathLst>
            </a:custGeom>
            <a:solidFill>
              <a:srgbClr val="6D4562"/>
            </a:solidFill>
            <a:ln w="12700">
              <a:solidFill>
                <a:srgbClr val="000000"/>
              </a:solidFill>
            </a:ln>
          </p:spPr>
        </p:sp>
      </p:grpSp>
      <p:sp>
        <p:nvSpPr>
          <p:cNvPr name="TextBox 16" id="16"/>
          <p:cNvSpPr txBox="true"/>
          <p:nvPr/>
        </p:nvSpPr>
        <p:spPr>
          <a:xfrm rot="0">
            <a:off x="8182824" y="3105346"/>
            <a:ext cx="1880192" cy="550785"/>
          </a:xfrm>
          <a:prstGeom prst="rect">
            <a:avLst/>
          </a:prstGeom>
        </p:spPr>
        <p:txBody>
          <a:bodyPr anchor="t" rtlCol="false" tIns="0" lIns="0" bIns="0" rIns="0">
            <a:spAutoFit/>
          </a:bodyPr>
          <a:lstStyle/>
          <a:p>
            <a:pPr algn="l">
              <a:lnSpc>
                <a:spcPts val="4485"/>
              </a:lnSpc>
            </a:pPr>
            <a:r>
              <a:rPr lang="en-US" sz="3572" b="true">
                <a:solidFill>
                  <a:srgbClr val="DAD8E9"/>
                </a:solidFill>
                <a:latin typeface="Prompt Medium"/>
                <a:ea typeface="Prompt Medium"/>
                <a:cs typeface="Prompt Medium"/>
                <a:sym typeface="Prompt Medium"/>
              </a:rPr>
              <a:t>PaaS</a:t>
            </a:r>
          </a:p>
        </p:txBody>
      </p:sp>
      <p:sp>
        <p:nvSpPr>
          <p:cNvPr name="TextBox 17" id="17"/>
          <p:cNvSpPr txBox="true"/>
          <p:nvPr/>
        </p:nvSpPr>
        <p:spPr>
          <a:xfrm rot="0">
            <a:off x="6677394" y="3773825"/>
            <a:ext cx="4891054" cy="606003"/>
          </a:xfrm>
          <a:prstGeom prst="rect">
            <a:avLst/>
          </a:prstGeom>
        </p:spPr>
        <p:txBody>
          <a:bodyPr anchor="t" rtlCol="false" tIns="0" lIns="0" bIns="0" rIns="0">
            <a:spAutoFit/>
          </a:bodyPr>
          <a:lstStyle/>
          <a:p>
            <a:pPr algn="l">
              <a:lnSpc>
                <a:spcPts val="5150"/>
              </a:lnSpc>
            </a:pPr>
            <a:r>
              <a:rPr lang="en-US" sz="3156" b="true">
                <a:solidFill>
                  <a:srgbClr val="DAD8E9"/>
                </a:solidFill>
                <a:latin typeface="Mukta Bold"/>
                <a:ea typeface="Mukta Bold"/>
                <a:cs typeface="Mukta Bold"/>
                <a:sym typeface="Mukta Bold"/>
              </a:rPr>
              <a:t>Platform as a Service</a:t>
            </a:r>
          </a:p>
        </p:txBody>
      </p:sp>
      <p:sp>
        <p:nvSpPr>
          <p:cNvPr name="TextBox 18" id="18"/>
          <p:cNvSpPr txBox="true"/>
          <p:nvPr/>
        </p:nvSpPr>
        <p:spPr>
          <a:xfrm rot="0">
            <a:off x="6677394" y="4605509"/>
            <a:ext cx="4891054" cy="4480071"/>
          </a:xfrm>
          <a:prstGeom prst="rect">
            <a:avLst/>
          </a:prstGeom>
        </p:spPr>
        <p:txBody>
          <a:bodyPr anchor="t" rtlCol="false" tIns="0" lIns="0" bIns="0" rIns="0">
            <a:spAutoFit/>
          </a:bodyPr>
          <a:lstStyle/>
          <a:p>
            <a:pPr algn="l">
              <a:lnSpc>
                <a:spcPts val="5150"/>
              </a:lnSpc>
            </a:pPr>
            <a:r>
              <a:rPr lang="en-US" sz="3156">
                <a:solidFill>
                  <a:srgbClr val="DAD8E9"/>
                </a:solidFill>
                <a:latin typeface="Mukta Light"/>
                <a:ea typeface="Mukta Light"/>
                <a:cs typeface="Mukta Light"/>
                <a:sym typeface="Mukta Light"/>
              </a:rPr>
              <a:t>Offers a complete development environment in the cloud. Developers can build, test, and deploy applications without worrying about underlying infrastructure management.</a:t>
            </a:r>
          </a:p>
        </p:txBody>
      </p:sp>
      <p:grpSp>
        <p:nvGrpSpPr>
          <p:cNvPr name="Group 19" id="19"/>
          <p:cNvGrpSpPr/>
          <p:nvPr/>
        </p:nvGrpSpPr>
        <p:grpSpPr>
          <a:xfrm rot="0">
            <a:off x="12236949" y="2829373"/>
            <a:ext cx="5602963" cy="6588972"/>
            <a:chOff x="0" y="0"/>
            <a:chExt cx="6919112" cy="8136738"/>
          </a:xfrm>
        </p:grpSpPr>
        <p:sp>
          <p:nvSpPr>
            <p:cNvPr name="Freeform 20" id="20"/>
            <p:cNvSpPr/>
            <p:nvPr/>
          </p:nvSpPr>
          <p:spPr>
            <a:xfrm flipH="false" flipV="false" rot="0">
              <a:off x="12700" y="12700"/>
              <a:ext cx="6893687" cy="8111363"/>
            </a:xfrm>
            <a:custGeom>
              <a:avLst/>
              <a:gdLst/>
              <a:ahLst/>
              <a:cxnLst/>
              <a:rect r="r" b="b" t="t" l="l"/>
              <a:pathLst>
                <a:path h="8111363" w="6893687">
                  <a:moveTo>
                    <a:pt x="0" y="172974"/>
                  </a:moveTo>
                  <a:cubicBezTo>
                    <a:pt x="0" y="77470"/>
                    <a:pt x="77343" y="0"/>
                    <a:pt x="172847" y="0"/>
                  </a:cubicBezTo>
                  <a:lnTo>
                    <a:pt x="6720840" y="0"/>
                  </a:lnTo>
                  <a:cubicBezTo>
                    <a:pt x="6816344" y="0"/>
                    <a:pt x="6893687" y="77470"/>
                    <a:pt x="6893687" y="172974"/>
                  </a:cubicBezTo>
                  <a:lnTo>
                    <a:pt x="6893687" y="7938389"/>
                  </a:lnTo>
                  <a:cubicBezTo>
                    <a:pt x="6893687" y="8033893"/>
                    <a:pt x="6816344" y="8111363"/>
                    <a:pt x="6720840" y="8111363"/>
                  </a:cubicBezTo>
                  <a:lnTo>
                    <a:pt x="172847" y="8111363"/>
                  </a:lnTo>
                  <a:cubicBezTo>
                    <a:pt x="77343" y="8111363"/>
                    <a:pt x="0" y="8033893"/>
                    <a:pt x="0" y="7938389"/>
                  </a:cubicBezTo>
                  <a:close/>
                </a:path>
              </a:pathLst>
            </a:custGeom>
            <a:solidFill>
              <a:srgbClr val="542C49"/>
            </a:solidFill>
            <a:ln w="12700">
              <a:solidFill>
                <a:srgbClr val="000000"/>
              </a:solidFill>
            </a:ln>
          </p:spPr>
        </p:sp>
        <p:sp>
          <p:nvSpPr>
            <p:cNvPr name="Freeform 21" id="21"/>
            <p:cNvSpPr/>
            <p:nvPr/>
          </p:nvSpPr>
          <p:spPr>
            <a:xfrm flipH="false" flipV="false" rot="0">
              <a:off x="0" y="0"/>
              <a:ext cx="6919087" cy="8136763"/>
            </a:xfrm>
            <a:custGeom>
              <a:avLst/>
              <a:gdLst/>
              <a:ahLst/>
              <a:cxnLst/>
              <a:rect r="r" b="b" t="t" l="l"/>
              <a:pathLst>
                <a:path h="8136763" w="6919087">
                  <a:moveTo>
                    <a:pt x="0" y="185674"/>
                  </a:moveTo>
                  <a:cubicBezTo>
                    <a:pt x="0" y="83058"/>
                    <a:pt x="83058" y="0"/>
                    <a:pt x="185547" y="0"/>
                  </a:cubicBezTo>
                  <a:lnTo>
                    <a:pt x="6733540" y="0"/>
                  </a:lnTo>
                  <a:lnTo>
                    <a:pt x="6733540" y="12700"/>
                  </a:lnTo>
                  <a:lnTo>
                    <a:pt x="6733540" y="0"/>
                  </a:lnTo>
                  <a:cubicBezTo>
                    <a:pt x="6836029" y="0"/>
                    <a:pt x="6919087" y="83058"/>
                    <a:pt x="6919087" y="185674"/>
                  </a:cubicBezTo>
                  <a:lnTo>
                    <a:pt x="6906387" y="185674"/>
                  </a:lnTo>
                  <a:lnTo>
                    <a:pt x="6919087" y="185674"/>
                  </a:lnTo>
                  <a:lnTo>
                    <a:pt x="6919087" y="7951089"/>
                  </a:lnTo>
                  <a:lnTo>
                    <a:pt x="6906387" y="7951089"/>
                  </a:lnTo>
                  <a:lnTo>
                    <a:pt x="6919087" y="7951089"/>
                  </a:lnTo>
                  <a:cubicBezTo>
                    <a:pt x="6919087" y="8053578"/>
                    <a:pt x="6836029" y="8136763"/>
                    <a:pt x="6733540" y="8136763"/>
                  </a:cubicBezTo>
                  <a:lnTo>
                    <a:pt x="6733540" y="8124063"/>
                  </a:lnTo>
                  <a:lnTo>
                    <a:pt x="6733540" y="8136763"/>
                  </a:lnTo>
                  <a:lnTo>
                    <a:pt x="185547" y="8136763"/>
                  </a:lnTo>
                  <a:lnTo>
                    <a:pt x="185547" y="8124063"/>
                  </a:lnTo>
                  <a:lnTo>
                    <a:pt x="185547" y="8136763"/>
                  </a:lnTo>
                  <a:cubicBezTo>
                    <a:pt x="83058" y="8136763"/>
                    <a:pt x="0" y="8053578"/>
                    <a:pt x="0" y="7951089"/>
                  </a:cubicBezTo>
                  <a:lnTo>
                    <a:pt x="0" y="185674"/>
                  </a:lnTo>
                  <a:lnTo>
                    <a:pt x="12700" y="185674"/>
                  </a:lnTo>
                  <a:lnTo>
                    <a:pt x="0" y="185674"/>
                  </a:lnTo>
                  <a:moveTo>
                    <a:pt x="25400" y="185674"/>
                  </a:moveTo>
                  <a:lnTo>
                    <a:pt x="25400" y="7951089"/>
                  </a:lnTo>
                  <a:lnTo>
                    <a:pt x="12700" y="7951089"/>
                  </a:lnTo>
                  <a:lnTo>
                    <a:pt x="25400" y="7951089"/>
                  </a:lnTo>
                  <a:cubicBezTo>
                    <a:pt x="25400" y="8039608"/>
                    <a:pt x="97155" y="8111363"/>
                    <a:pt x="185547" y="8111363"/>
                  </a:cubicBezTo>
                  <a:lnTo>
                    <a:pt x="6733540" y="8111363"/>
                  </a:lnTo>
                  <a:cubicBezTo>
                    <a:pt x="6821932" y="8111363"/>
                    <a:pt x="6893687" y="8039608"/>
                    <a:pt x="6893687" y="7951089"/>
                  </a:cubicBezTo>
                  <a:lnTo>
                    <a:pt x="6893687" y="185674"/>
                  </a:lnTo>
                  <a:cubicBezTo>
                    <a:pt x="6893687" y="97155"/>
                    <a:pt x="6822059" y="25400"/>
                    <a:pt x="6733540" y="25400"/>
                  </a:cubicBezTo>
                  <a:lnTo>
                    <a:pt x="185547" y="25400"/>
                  </a:lnTo>
                  <a:lnTo>
                    <a:pt x="185547" y="12700"/>
                  </a:lnTo>
                  <a:lnTo>
                    <a:pt x="185547" y="25400"/>
                  </a:lnTo>
                  <a:cubicBezTo>
                    <a:pt x="97155" y="25400"/>
                    <a:pt x="25400" y="97155"/>
                    <a:pt x="25400" y="185674"/>
                  </a:cubicBezTo>
                  <a:close/>
                </a:path>
              </a:pathLst>
            </a:custGeom>
            <a:solidFill>
              <a:srgbClr val="6D4562"/>
            </a:solidFill>
            <a:ln w="12700">
              <a:solidFill>
                <a:srgbClr val="000000"/>
              </a:solidFill>
            </a:ln>
          </p:spPr>
        </p:sp>
      </p:grpSp>
      <p:sp>
        <p:nvSpPr>
          <p:cNvPr name="TextBox 22" id="22"/>
          <p:cNvSpPr txBox="true"/>
          <p:nvPr/>
        </p:nvSpPr>
        <p:spPr>
          <a:xfrm rot="0">
            <a:off x="14096102" y="3112868"/>
            <a:ext cx="1340643" cy="575121"/>
          </a:xfrm>
          <a:prstGeom prst="rect">
            <a:avLst/>
          </a:prstGeom>
        </p:spPr>
        <p:txBody>
          <a:bodyPr anchor="t" rtlCol="false" tIns="0" lIns="0" bIns="0" rIns="0">
            <a:spAutoFit/>
          </a:bodyPr>
          <a:lstStyle/>
          <a:p>
            <a:pPr algn="l">
              <a:lnSpc>
                <a:spcPts val="4691"/>
              </a:lnSpc>
            </a:pPr>
            <a:r>
              <a:rPr lang="en-US" sz="3735" b="true">
                <a:solidFill>
                  <a:srgbClr val="DAD8E9"/>
                </a:solidFill>
                <a:latin typeface="Prompt Medium"/>
                <a:ea typeface="Prompt Medium"/>
                <a:cs typeface="Prompt Medium"/>
                <a:sym typeface="Prompt Medium"/>
              </a:rPr>
              <a:t>SaaS</a:t>
            </a:r>
          </a:p>
        </p:txBody>
      </p:sp>
      <p:sp>
        <p:nvSpPr>
          <p:cNvPr name="TextBox 23" id="23"/>
          <p:cNvSpPr txBox="true"/>
          <p:nvPr/>
        </p:nvSpPr>
        <p:spPr>
          <a:xfrm rot="0">
            <a:off x="12600918" y="3913124"/>
            <a:ext cx="4846761" cy="627636"/>
          </a:xfrm>
          <a:prstGeom prst="rect">
            <a:avLst/>
          </a:prstGeom>
        </p:spPr>
        <p:txBody>
          <a:bodyPr anchor="t" rtlCol="false" tIns="0" lIns="0" bIns="0" rIns="0">
            <a:spAutoFit/>
          </a:bodyPr>
          <a:lstStyle/>
          <a:p>
            <a:pPr algn="l">
              <a:lnSpc>
                <a:spcPts val="5386"/>
              </a:lnSpc>
            </a:pPr>
            <a:r>
              <a:rPr lang="en-US" sz="3301" b="true">
                <a:solidFill>
                  <a:srgbClr val="DAD8E9"/>
                </a:solidFill>
                <a:latin typeface="Mukta Bold"/>
                <a:ea typeface="Mukta Bold"/>
                <a:cs typeface="Mukta Bold"/>
                <a:sym typeface="Mukta Bold"/>
              </a:rPr>
              <a:t>Software as a Service</a:t>
            </a:r>
          </a:p>
        </p:txBody>
      </p:sp>
      <p:sp>
        <p:nvSpPr>
          <p:cNvPr name="TextBox 24" id="24"/>
          <p:cNvSpPr txBox="true"/>
          <p:nvPr/>
        </p:nvSpPr>
        <p:spPr>
          <a:xfrm rot="0">
            <a:off x="12600918" y="4856870"/>
            <a:ext cx="4846761" cy="4003784"/>
          </a:xfrm>
          <a:prstGeom prst="rect">
            <a:avLst/>
          </a:prstGeom>
        </p:spPr>
        <p:txBody>
          <a:bodyPr anchor="t" rtlCol="false" tIns="0" lIns="0" bIns="0" rIns="0">
            <a:spAutoFit/>
          </a:bodyPr>
          <a:lstStyle/>
          <a:p>
            <a:pPr algn="l">
              <a:lnSpc>
                <a:spcPts val="5386"/>
              </a:lnSpc>
            </a:pPr>
            <a:r>
              <a:rPr lang="en-US" sz="3301">
                <a:solidFill>
                  <a:srgbClr val="DAD8E9"/>
                </a:solidFill>
                <a:latin typeface="Mukta Light"/>
                <a:ea typeface="Mukta Light"/>
                <a:cs typeface="Mukta Light"/>
                <a:sym typeface="Mukta Light"/>
              </a:rPr>
              <a:t>Delivers fully functional applications over the internet. Users access software through a web browser without installation or maintenance concerns.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sp>
        <p:nvSpPr>
          <p:cNvPr name="TextBox 6" id="6"/>
          <p:cNvSpPr txBox="true"/>
          <p:nvPr/>
        </p:nvSpPr>
        <p:spPr>
          <a:xfrm rot="0">
            <a:off x="3303612" y="245048"/>
            <a:ext cx="12849711" cy="816308"/>
          </a:xfrm>
          <a:prstGeom prst="rect">
            <a:avLst/>
          </a:prstGeom>
        </p:spPr>
        <p:txBody>
          <a:bodyPr anchor="t" rtlCol="false" tIns="0" lIns="0" bIns="0" rIns="0">
            <a:spAutoFit/>
          </a:bodyPr>
          <a:lstStyle/>
          <a:p>
            <a:pPr algn="l">
              <a:lnSpc>
                <a:spcPts val="6151"/>
              </a:lnSpc>
            </a:pPr>
            <a:r>
              <a:rPr lang="en-US" sz="4952" b="true">
                <a:solidFill>
                  <a:srgbClr val="C6BFEE"/>
                </a:solidFill>
                <a:latin typeface="Prompt Medium"/>
                <a:ea typeface="Prompt Medium"/>
                <a:cs typeface="Prompt Medium"/>
                <a:sym typeface="Prompt Medium"/>
              </a:rPr>
              <a:t>Why Businesses Embrace Cloud Solutions</a:t>
            </a:r>
          </a:p>
        </p:txBody>
      </p:sp>
      <p:grpSp>
        <p:nvGrpSpPr>
          <p:cNvPr name="Group 7" id="7"/>
          <p:cNvGrpSpPr/>
          <p:nvPr/>
        </p:nvGrpSpPr>
        <p:grpSpPr>
          <a:xfrm rot="0">
            <a:off x="242548" y="1584443"/>
            <a:ext cx="8351966" cy="8351966"/>
            <a:chOff x="0" y="0"/>
            <a:chExt cx="8712403" cy="8712403"/>
          </a:xfrm>
        </p:grpSpPr>
        <p:sp>
          <p:nvSpPr>
            <p:cNvPr name="Freeform 8" id="8" descr="preencoded.png"/>
            <p:cNvSpPr/>
            <p:nvPr/>
          </p:nvSpPr>
          <p:spPr>
            <a:xfrm flipH="false" flipV="false" rot="0">
              <a:off x="0" y="0"/>
              <a:ext cx="8712454" cy="8712454"/>
            </a:xfrm>
            <a:custGeom>
              <a:avLst/>
              <a:gdLst/>
              <a:ahLst/>
              <a:cxnLst/>
              <a:rect r="r" b="b" t="t" l="l"/>
              <a:pathLst>
                <a:path h="8712454" w="8712454">
                  <a:moveTo>
                    <a:pt x="0" y="0"/>
                  </a:moveTo>
                  <a:lnTo>
                    <a:pt x="8712454" y="0"/>
                  </a:lnTo>
                  <a:lnTo>
                    <a:pt x="8712454" y="8712454"/>
                  </a:lnTo>
                  <a:lnTo>
                    <a:pt x="0" y="8712454"/>
                  </a:lnTo>
                  <a:lnTo>
                    <a:pt x="0" y="0"/>
                  </a:lnTo>
                  <a:close/>
                </a:path>
              </a:pathLst>
            </a:custGeom>
            <a:blipFill>
              <a:blip r:embed="rId4"/>
              <a:stretch>
                <a:fillRect l="0" t="0" r="0" b="0"/>
              </a:stretch>
            </a:blipFill>
          </p:spPr>
        </p:sp>
      </p:grpSp>
      <p:grpSp>
        <p:nvGrpSpPr>
          <p:cNvPr name="Group 9" id="9"/>
          <p:cNvGrpSpPr/>
          <p:nvPr/>
        </p:nvGrpSpPr>
        <p:grpSpPr>
          <a:xfrm rot="0">
            <a:off x="9280479" y="1566181"/>
            <a:ext cx="8388490" cy="2054657"/>
            <a:chOff x="0" y="0"/>
            <a:chExt cx="8750503" cy="2143328"/>
          </a:xfrm>
        </p:grpSpPr>
        <p:sp>
          <p:nvSpPr>
            <p:cNvPr name="Freeform 10" id="10"/>
            <p:cNvSpPr/>
            <p:nvPr/>
          </p:nvSpPr>
          <p:spPr>
            <a:xfrm flipH="false" flipV="false" rot="0">
              <a:off x="19050" y="19050"/>
              <a:ext cx="8712453" cy="2105279"/>
            </a:xfrm>
            <a:custGeom>
              <a:avLst/>
              <a:gdLst/>
              <a:ahLst/>
              <a:cxnLst/>
              <a:rect r="r" b="b" t="t" l="l"/>
              <a:pathLst>
                <a:path h="2105279" w="8712453">
                  <a:moveTo>
                    <a:pt x="0" y="182880"/>
                  </a:moveTo>
                  <a:cubicBezTo>
                    <a:pt x="0" y="81915"/>
                    <a:pt x="83058" y="0"/>
                    <a:pt x="185420" y="0"/>
                  </a:cubicBezTo>
                  <a:lnTo>
                    <a:pt x="8527034" y="0"/>
                  </a:lnTo>
                  <a:cubicBezTo>
                    <a:pt x="8629396" y="0"/>
                    <a:pt x="8712453" y="81915"/>
                    <a:pt x="8712453" y="182880"/>
                  </a:cubicBezTo>
                  <a:lnTo>
                    <a:pt x="8712453" y="1922399"/>
                  </a:lnTo>
                  <a:cubicBezTo>
                    <a:pt x="8712453" y="2023364"/>
                    <a:pt x="8629396" y="2105279"/>
                    <a:pt x="8527034" y="2105279"/>
                  </a:cubicBezTo>
                  <a:lnTo>
                    <a:pt x="185420" y="2105279"/>
                  </a:lnTo>
                  <a:cubicBezTo>
                    <a:pt x="83058" y="2105279"/>
                    <a:pt x="0" y="2023364"/>
                    <a:pt x="0" y="1922399"/>
                  </a:cubicBezTo>
                  <a:close/>
                </a:path>
              </a:pathLst>
            </a:custGeom>
            <a:solidFill>
              <a:srgbClr val="0B0C23">
                <a:alpha val="90196"/>
              </a:srgbClr>
            </a:solidFill>
            <a:ln w="12700">
              <a:solidFill>
                <a:srgbClr val="000000"/>
              </a:solidFill>
            </a:ln>
          </p:spPr>
        </p:sp>
        <p:sp>
          <p:nvSpPr>
            <p:cNvPr name="Freeform 11" id="11"/>
            <p:cNvSpPr/>
            <p:nvPr/>
          </p:nvSpPr>
          <p:spPr>
            <a:xfrm flipH="false" flipV="false" rot="0">
              <a:off x="0" y="0"/>
              <a:ext cx="8750553" cy="2143379"/>
            </a:xfrm>
            <a:custGeom>
              <a:avLst/>
              <a:gdLst/>
              <a:ahLst/>
              <a:cxnLst/>
              <a:rect r="r" b="b" t="t" l="l"/>
              <a:pathLst>
                <a:path h="2143379" w="8750553">
                  <a:moveTo>
                    <a:pt x="0" y="201930"/>
                  </a:moveTo>
                  <a:cubicBezTo>
                    <a:pt x="0" y="90170"/>
                    <a:pt x="91821" y="0"/>
                    <a:pt x="204470" y="0"/>
                  </a:cubicBezTo>
                  <a:lnTo>
                    <a:pt x="8546084" y="0"/>
                  </a:lnTo>
                  <a:lnTo>
                    <a:pt x="8546084" y="19050"/>
                  </a:lnTo>
                  <a:lnTo>
                    <a:pt x="8546084" y="0"/>
                  </a:lnTo>
                  <a:cubicBezTo>
                    <a:pt x="8658733" y="0"/>
                    <a:pt x="8750553" y="90170"/>
                    <a:pt x="8750553" y="201930"/>
                  </a:cubicBezTo>
                  <a:lnTo>
                    <a:pt x="8731503" y="201930"/>
                  </a:lnTo>
                  <a:lnTo>
                    <a:pt x="8750553" y="201930"/>
                  </a:lnTo>
                  <a:lnTo>
                    <a:pt x="8750553" y="1941449"/>
                  </a:lnTo>
                  <a:lnTo>
                    <a:pt x="8731503" y="1941449"/>
                  </a:lnTo>
                  <a:lnTo>
                    <a:pt x="8750553" y="1941449"/>
                  </a:lnTo>
                  <a:cubicBezTo>
                    <a:pt x="8750553" y="2053209"/>
                    <a:pt x="8658733" y="2143379"/>
                    <a:pt x="8546084" y="2143379"/>
                  </a:cubicBezTo>
                  <a:lnTo>
                    <a:pt x="8546084" y="2124329"/>
                  </a:lnTo>
                  <a:lnTo>
                    <a:pt x="8546084" y="2143379"/>
                  </a:lnTo>
                  <a:lnTo>
                    <a:pt x="204470" y="2143379"/>
                  </a:lnTo>
                  <a:lnTo>
                    <a:pt x="204470" y="2124329"/>
                  </a:lnTo>
                  <a:lnTo>
                    <a:pt x="204470" y="2143379"/>
                  </a:lnTo>
                  <a:cubicBezTo>
                    <a:pt x="91821" y="2143379"/>
                    <a:pt x="0" y="2053209"/>
                    <a:pt x="0" y="1941449"/>
                  </a:cubicBezTo>
                  <a:lnTo>
                    <a:pt x="0" y="201930"/>
                  </a:lnTo>
                  <a:lnTo>
                    <a:pt x="19050" y="201930"/>
                  </a:lnTo>
                  <a:lnTo>
                    <a:pt x="0" y="201930"/>
                  </a:lnTo>
                  <a:moveTo>
                    <a:pt x="38100" y="201930"/>
                  </a:moveTo>
                  <a:lnTo>
                    <a:pt x="38100" y="1941449"/>
                  </a:lnTo>
                  <a:lnTo>
                    <a:pt x="19050" y="1941449"/>
                  </a:lnTo>
                  <a:lnTo>
                    <a:pt x="38100" y="1941449"/>
                  </a:lnTo>
                  <a:cubicBezTo>
                    <a:pt x="38100" y="2031746"/>
                    <a:pt x="112268" y="2105279"/>
                    <a:pt x="204470" y="2105279"/>
                  </a:cubicBezTo>
                  <a:lnTo>
                    <a:pt x="8546084" y="2105279"/>
                  </a:lnTo>
                  <a:cubicBezTo>
                    <a:pt x="8638159" y="2105279"/>
                    <a:pt x="8712453" y="2031746"/>
                    <a:pt x="8712453" y="1941449"/>
                  </a:cubicBezTo>
                  <a:lnTo>
                    <a:pt x="8712453" y="201930"/>
                  </a:lnTo>
                  <a:cubicBezTo>
                    <a:pt x="8712453" y="111633"/>
                    <a:pt x="8638286" y="38100"/>
                    <a:pt x="8546084" y="38100"/>
                  </a:cubicBezTo>
                  <a:lnTo>
                    <a:pt x="204470" y="38100"/>
                  </a:lnTo>
                  <a:lnTo>
                    <a:pt x="204470" y="19050"/>
                  </a:lnTo>
                  <a:lnTo>
                    <a:pt x="204470" y="38100"/>
                  </a:lnTo>
                  <a:cubicBezTo>
                    <a:pt x="112268" y="38100"/>
                    <a:pt x="38100" y="111633"/>
                    <a:pt x="38100" y="201930"/>
                  </a:cubicBezTo>
                  <a:close/>
                </a:path>
              </a:pathLst>
            </a:custGeom>
            <a:solidFill>
              <a:srgbClr val="6D4562"/>
            </a:solidFill>
            <a:ln w="12700">
              <a:solidFill>
                <a:srgbClr val="000000"/>
              </a:solidFill>
            </a:ln>
          </p:spPr>
        </p:sp>
      </p:grpSp>
      <p:grpSp>
        <p:nvGrpSpPr>
          <p:cNvPr name="Group 12" id="12"/>
          <p:cNvGrpSpPr/>
          <p:nvPr/>
        </p:nvGrpSpPr>
        <p:grpSpPr>
          <a:xfrm rot="0">
            <a:off x="9262217" y="1584443"/>
            <a:ext cx="146095" cy="2018134"/>
            <a:chOff x="0" y="0"/>
            <a:chExt cx="152400" cy="2105228"/>
          </a:xfrm>
        </p:grpSpPr>
        <p:sp>
          <p:nvSpPr>
            <p:cNvPr name="Freeform 13" id="13"/>
            <p:cNvSpPr/>
            <p:nvPr/>
          </p:nvSpPr>
          <p:spPr>
            <a:xfrm flipH="false" flipV="false" rot="0">
              <a:off x="0" y="0"/>
              <a:ext cx="152400" cy="2105279"/>
            </a:xfrm>
            <a:custGeom>
              <a:avLst/>
              <a:gdLst/>
              <a:ahLst/>
              <a:cxnLst/>
              <a:rect r="r" b="b" t="t" l="l"/>
              <a:pathLst>
                <a:path h="2105279" w="152400">
                  <a:moveTo>
                    <a:pt x="0" y="76200"/>
                  </a:moveTo>
                  <a:cubicBezTo>
                    <a:pt x="0" y="34163"/>
                    <a:pt x="34163" y="0"/>
                    <a:pt x="76200" y="0"/>
                  </a:cubicBezTo>
                  <a:cubicBezTo>
                    <a:pt x="118237" y="0"/>
                    <a:pt x="152400" y="34163"/>
                    <a:pt x="152400" y="76200"/>
                  </a:cubicBezTo>
                  <a:lnTo>
                    <a:pt x="152400" y="2029079"/>
                  </a:lnTo>
                  <a:cubicBezTo>
                    <a:pt x="152400" y="2071116"/>
                    <a:pt x="118237" y="2105279"/>
                    <a:pt x="76200" y="2105279"/>
                  </a:cubicBezTo>
                  <a:cubicBezTo>
                    <a:pt x="34163" y="2105279"/>
                    <a:pt x="0" y="2071116"/>
                    <a:pt x="0" y="2029079"/>
                  </a:cubicBezTo>
                  <a:close/>
                </a:path>
              </a:pathLst>
            </a:custGeom>
            <a:solidFill>
              <a:srgbClr val="A95B95"/>
            </a:solidFill>
            <a:ln w="12700">
              <a:solidFill>
                <a:srgbClr val="000000"/>
              </a:solidFill>
            </a:ln>
          </p:spPr>
        </p:sp>
      </p:grpSp>
      <p:sp>
        <p:nvSpPr>
          <p:cNvPr name="TextBox 14" id="14"/>
          <p:cNvSpPr txBox="true"/>
          <p:nvPr/>
        </p:nvSpPr>
        <p:spPr>
          <a:xfrm rot="0">
            <a:off x="9728468" y="1895073"/>
            <a:ext cx="3151320" cy="403483"/>
          </a:xfrm>
          <a:prstGeom prst="rect">
            <a:avLst/>
          </a:prstGeom>
        </p:spPr>
        <p:txBody>
          <a:bodyPr anchor="t" rtlCol="false" tIns="0" lIns="0" bIns="0" rIns="0">
            <a:spAutoFit/>
          </a:bodyPr>
          <a:lstStyle/>
          <a:p>
            <a:pPr algn="l">
              <a:lnSpc>
                <a:spcPts val="3035"/>
              </a:lnSpc>
            </a:pPr>
            <a:r>
              <a:rPr lang="en-US" sz="2476" b="true">
                <a:solidFill>
                  <a:srgbClr val="DAD8E9"/>
                </a:solidFill>
                <a:latin typeface="Prompt Medium"/>
                <a:ea typeface="Prompt Medium"/>
                <a:cs typeface="Prompt Medium"/>
                <a:sym typeface="Prompt Medium"/>
              </a:rPr>
              <a:t>Cost Efficiency</a:t>
            </a:r>
          </a:p>
        </p:txBody>
      </p:sp>
      <p:sp>
        <p:nvSpPr>
          <p:cNvPr name="TextBox 15" id="15"/>
          <p:cNvSpPr txBox="true"/>
          <p:nvPr/>
        </p:nvSpPr>
        <p:spPr>
          <a:xfrm rot="0">
            <a:off x="9728468" y="2464380"/>
            <a:ext cx="7602084" cy="818029"/>
          </a:xfrm>
          <a:prstGeom prst="rect">
            <a:avLst/>
          </a:prstGeom>
        </p:spPr>
        <p:txBody>
          <a:bodyPr anchor="t" rtlCol="false" tIns="0" lIns="0" bIns="0" rIns="0">
            <a:spAutoFit/>
          </a:bodyPr>
          <a:lstStyle/>
          <a:p>
            <a:pPr algn="l">
              <a:lnSpc>
                <a:spcPts val="3035"/>
              </a:lnSpc>
            </a:pPr>
            <a:r>
              <a:rPr lang="en-US" sz="2156">
                <a:solidFill>
                  <a:srgbClr val="DAD8E9"/>
                </a:solidFill>
                <a:latin typeface="Mukta Light"/>
                <a:ea typeface="Mukta Light"/>
                <a:cs typeface="Mukta Light"/>
                <a:sym typeface="Mukta Light"/>
              </a:rPr>
              <a:t>Pay only for resources you use, eliminating expensive hardware purchases and maintenance costs</a:t>
            </a:r>
          </a:p>
        </p:txBody>
      </p:sp>
      <p:grpSp>
        <p:nvGrpSpPr>
          <p:cNvPr name="Group 16" id="16"/>
          <p:cNvGrpSpPr/>
          <p:nvPr/>
        </p:nvGrpSpPr>
        <p:grpSpPr>
          <a:xfrm rot="0">
            <a:off x="9280479" y="3788239"/>
            <a:ext cx="8388490" cy="2054657"/>
            <a:chOff x="0" y="0"/>
            <a:chExt cx="8750503" cy="2143328"/>
          </a:xfrm>
        </p:grpSpPr>
        <p:sp>
          <p:nvSpPr>
            <p:cNvPr name="Freeform 17" id="17"/>
            <p:cNvSpPr/>
            <p:nvPr/>
          </p:nvSpPr>
          <p:spPr>
            <a:xfrm flipH="false" flipV="false" rot="0">
              <a:off x="19050" y="19050"/>
              <a:ext cx="8712453" cy="2105279"/>
            </a:xfrm>
            <a:custGeom>
              <a:avLst/>
              <a:gdLst/>
              <a:ahLst/>
              <a:cxnLst/>
              <a:rect r="r" b="b" t="t" l="l"/>
              <a:pathLst>
                <a:path h="2105279" w="8712453">
                  <a:moveTo>
                    <a:pt x="0" y="182880"/>
                  </a:moveTo>
                  <a:cubicBezTo>
                    <a:pt x="0" y="81915"/>
                    <a:pt x="83058" y="0"/>
                    <a:pt x="185420" y="0"/>
                  </a:cubicBezTo>
                  <a:lnTo>
                    <a:pt x="8527034" y="0"/>
                  </a:lnTo>
                  <a:cubicBezTo>
                    <a:pt x="8629396" y="0"/>
                    <a:pt x="8712453" y="81915"/>
                    <a:pt x="8712453" y="182880"/>
                  </a:cubicBezTo>
                  <a:lnTo>
                    <a:pt x="8712453" y="1922399"/>
                  </a:lnTo>
                  <a:cubicBezTo>
                    <a:pt x="8712453" y="2023364"/>
                    <a:pt x="8629396" y="2105279"/>
                    <a:pt x="8527034" y="2105279"/>
                  </a:cubicBezTo>
                  <a:lnTo>
                    <a:pt x="185420" y="2105279"/>
                  </a:lnTo>
                  <a:cubicBezTo>
                    <a:pt x="83058" y="2105279"/>
                    <a:pt x="0" y="2023364"/>
                    <a:pt x="0" y="1922399"/>
                  </a:cubicBezTo>
                  <a:close/>
                </a:path>
              </a:pathLst>
            </a:custGeom>
            <a:solidFill>
              <a:srgbClr val="0B0C23">
                <a:alpha val="90196"/>
              </a:srgbClr>
            </a:solidFill>
            <a:ln w="12700">
              <a:solidFill>
                <a:srgbClr val="000000"/>
              </a:solidFill>
            </a:ln>
          </p:spPr>
        </p:sp>
        <p:sp>
          <p:nvSpPr>
            <p:cNvPr name="Freeform 18" id="18"/>
            <p:cNvSpPr/>
            <p:nvPr/>
          </p:nvSpPr>
          <p:spPr>
            <a:xfrm flipH="false" flipV="false" rot="0">
              <a:off x="0" y="0"/>
              <a:ext cx="8750553" cy="2143379"/>
            </a:xfrm>
            <a:custGeom>
              <a:avLst/>
              <a:gdLst/>
              <a:ahLst/>
              <a:cxnLst/>
              <a:rect r="r" b="b" t="t" l="l"/>
              <a:pathLst>
                <a:path h="2143379" w="8750553">
                  <a:moveTo>
                    <a:pt x="0" y="201930"/>
                  </a:moveTo>
                  <a:cubicBezTo>
                    <a:pt x="0" y="90170"/>
                    <a:pt x="91821" y="0"/>
                    <a:pt x="204470" y="0"/>
                  </a:cubicBezTo>
                  <a:lnTo>
                    <a:pt x="8546084" y="0"/>
                  </a:lnTo>
                  <a:lnTo>
                    <a:pt x="8546084" y="19050"/>
                  </a:lnTo>
                  <a:lnTo>
                    <a:pt x="8546084" y="0"/>
                  </a:lnTo>
                  <a:cubicBezTo>
                    <a:pt x="8658733" y="0"/>
                    <a:pt x="8750553" y="90170"/>
                    <a:pt x="8750553" y="201930"/>
                  </a:cubicBezTo>
                  <a:lnTo>
                    <a:pt x="8731503" y="201930"/>
                  </a:lnTo>
                  <a:lnTo>
                    <a:pt x="8750553" y="201930"/>
                  </a:lnTo>
                  <a:lnTo>
                    <a:pt x="8750553" y="1941449"/>
                  </a:lnTo>
                  <a:lnTo>
                    <a:pt x="8731503" y="1941449"/>
                  </a:lnTo>
                  <a:lnTo>
                    <a:pt x="8750553" y="1941449"/>
                  </a:lnTo>
                  <a:cubicBezTo>
                    <a:pt x="8750553" y="2053209"/>
                    <a:pt x="8658733" y="2143379"/>
                    <a:pt x="8546084" y="2143379"/>
                  </a:cubicBezTo>
                  <a:lnTo>
                    <a:pt x="8546084" y="2124329"/>
                  </a:lnTo>
                  <a:lnTo>
                    <a:pt x="8546084" y="2143379"/>
                  </a:lnTo>
                  <a:lnTo>
                    <a:pt x="204470" y="2143379"/>
                  </a:lnTo>
                  <a:lnTo>
                    <a:pt x="204470" y="2124329"/>
                  </a:lnTo>
                  <a:lnTo>
                    <a:pt x="204470" y="2143379"/>
                  </a:lnTo>
                  <a:cubicBezTo>
                    <a:pt x="91821" y="2143379"/>
                    <a:pt x="0" y="2053209"/>
                    <a:pt x="0" y="1941449"/>
                  </a:cubicBezTo>
                  <a:lnTo>
                    <a:pt x="0" y="201930"/>
                  </a:lnTo>
                  <a:lnTo>
                    <a:pt x="19050" y="201930"/>
                  </a:lnTo>
                  <a:lnTo>
                    <a:pt x="0" y="201930"/>
                  </a:lnTo>
                  <a:moveTo>
                    <a:pt x="38100" y="201930"/>
                  </a:moveTo>
                  <a:lnTo>
                    <a:pt x="38100" y="1941449"/>
                  </a:lnTo>
                  <a:lnTo>
                    <a:pt x="19050" y="1941449"/>
                  </a:lnTo>
                  <a:lnTo>
                    <a:pt x="38100" y="1941449"/>
                  </a:lnTo>
                  <a:cubicBezTo>
                    <a:pt x="38100" y="2031746"/>
                    <a:pt x="112268" y="2105279"/>
                    <a:pt x="204470" y="2105279"/>
                  </a:cubicBezTo>
                  <a:lnTo>
                    <a:pt x="8546084" y="2105279"/>
                  </a:lnTo>
                  <a:cubicBezTo>
                    <a:pt x="8638159" y="2105279"/>
                    <a:pt x="8712453" y="2031746"/>
                    <a:pt x="8712453" y="1941449"/>
                  </a:cubicBezTo>
                  <a:lnTo>
                    <a:pt x="8712453" y="201930"/>
                  </a:lnTo>
                  <a:cubicBezTo>
                    <a:pt x="8712453" y="111633"/>
                    <a:pt x="8638286" y="38100"/>
                    <a:pt x="8546084" y="38100"/>
                  </a:cubicBezTo>
                  <a:lnTo>
                    <a:pt x="204470" y="38100"/>
                  </a:lnTo>
                  <a:lnTo>
                    <a:pt x="204470" y="19050"/>
                  </a:lnTo>
                  <a:lnTo>
                    <a:pt x="204470" y="38100"/>
                  </a:lnTo>
                  <a:cubicBezTo>
                    <a:pt x="112268" y="38100"/>
                    <a:pt x="38100" y="111633"/>
                    <a:pt x="38100" y="201930"/>
                  </a:cubicBezTo>
                  <a:close/>
                </a:path>
              </a:pathLst>
            </a:custGeom>
            <a:solidFill>
              <a:srgbClr val="6D4562"/>
            </a:solidFill>
            <a:ln w="12700">
              <a:solidFill>
                <a:srgbClr val="000000"/>
              </a:solidFill>
            </a:ln>
          </p:spPr>
        </p:sp>
      </p:grpSp>
      <p:grpSp>
        <p:nvGrpSpPr>
          <p:cNvPr name="Group 19" id="19"/>
          <p:cNvGrpSpPr/>
          <p:nvPr/>
        </p:nvGrpSpPr>
        <p:grpSpPr>
          <a:xfrm rot="0">
            <a:off x="9262217" y="3806501"/>
            <a:ext cx="146095" cy="2018134"/>
            <a:chOff x="0" y="0"/>
            <a:chExt cx="152400" cy="2105228"/>
          </a:xfrm>
        </p:grpSpPr>
        <p:sp>
          <p:nvSpPr>
            <p:cNvPr name="Freeform 20" id="20"/>
            <p:cNvSpPr/>
            <p:nvPr/>
          </p:nvSpPr>
          <p:spPr>
            <a:xfrm flipH="false" flipV="false" rot="0">
              <a:off x="0" y="0"/>
              <a:ext cx="152400" cy="2105279"/>
            </a:xfrm>
            <a:custGeom>
              <a:avLst/>
              <a:gdLst/>
              <a:ahLst/>
              <a:cxnLst/>
              <a:rect r="r" b="b" t="t" l="l"/>
              <a:pathLst>
                <a:path h="2105279" w="152400">
                  <a:moveTo>
                    <a:pt x="0" y="76200"/>
                  </a:moveTo>
                  <a:cubicBezTo>
                    <a:pt x="0" y="34163"/>
                    <a:pt x="34163" y="0"/>
                    <a:pt x="76200" y="0"/>
                  </a:cubicBezTo>
                  <a:cubicBezTo>
                    <a:pt x="118237" y="0"/>
                    <a:pt x="152400" y="34163"/>
                    <a:pt x="152400" y="76200"/>
                  </a:cubicBezTo>
                  <a:lnTo>
                    <a:pt x="152400" y="2029079"/>
                  </a:lnTo>
                  <a:cubicBezTo>
                    <a:pt x="152400" y="2071116"/>
                    <a:pt x="118237" y="2105279"/>
                    <a:pt x="76200" y="2105279"/>
                  </a:cubicBezTo>
                  <a:cubicBezTo>
                    <a:pt x="34163" y="2105279"/>
                    <a:pt x="0" y="2071116"/>
                    <a:pt x="0" y="2029079"/>
                  </a:cubicBezTo>
                  <a:close/>
                </a:path>
              </a:pathLst>
            </a:custGeom>
            <a:solidFill>
              <a:srgbClr val="A95B95"/>
            </a:solidFill>
            <a:ln w="12700">
              <a:solidFill>
                <a:srgbClr val="000000"/>
              </a:solidFill>
            </a:ln>
          </p:spPr>
        </p:sp>
      </p:grpSp>
      <p:sp>
        <p:nvSpPr>
          <p:cNvPr name="TextBox 21" id="21"/>
          <p:cNvSpPr txBox="true"/>
          <p:nvPr/>
        </p:nvSpPr>
        <p:spPr>
          <a:xfrm rot="0">
            <a:off x="9728468" y="4117119"/>
            <a:ext cx="3151320" cy="403483"/>
          </a:xfrm>
          <a:prstGeom prst="rect">
            <a:avLst/>
          </a:prstGeom>
        </p:spPr>
        <p:txBody>
          <a:bodyPr anchor="t" rtlCol="false" tIns="0" lIns="0" bIns="0" rIns="0">
            <a:spAutoFit/>
          </a:bodyPr>
          <a:lstStyle/>
          <a:p>
            <a:pPr algn="l">
              <a:lnSpc>
                <a:spcPts val="3035"/>
              </a:lnSpc>
            </a:pPr>
            <a:r>
              <a:rPr lang="en-US" sz="2476" b="true">
                <a:solidFill>
                  <a:srgbClr val="DAD8E9"/>
                </a:solidFill>
                <a:latin typeface="Prompt Medium"/>
                <a:ea typeface="Prompt Medium"/>
                <a:cs typeface="Prompt Medium"/>
                <a:sym typeface="Prompt Medium"/>
              </a:rPr>
              <a:t>Scalability</a:t>
            </a:r>
          </a:p>
        </p:txBody>
      </p:sp>
      <p:sp>
        <p:nvSpPr>
          <p:cNvPr name="TextBox 22" id="22"/>
          <p:cNvSpPr txBox="true"/>
          <p:nvPr/>
        </p:nvSpPr>
        <p:spPr>
          <a:xfrm rot="0">
            <a:off x="9728468" y="4686438"/>
            <a:ext cx="7602084" cy="818029"/>
          </a:xfrm>
          <a:prstGeom prst="rect">
            <a:avLst/>
          </a:prstGeom>
        </p:spPr>
        <p:txBody>
          <a:bodyPr anchor="t" rtlCol="false" tIns="0" lIns="0" bIns="0" rIns="0">
            <a:spAutoFit/>
          </a:bodyPr>
          <a:lstStyle/>
          <a:p>
            <a:pPr algn="l">
              <a:lnSpc>
                <a:spcPts val="3035"/>
              </a:lnSpc>
            </a:pPr>
            <a:r>
              <a:rPr lang="en-US" sz="2156">
                <a:solidFill>
                  <a:srgbClr val="DAD8E9"/>
                </a:solidFill>
                <a:latin typeface="Mukta Light"/>
                <a:ea typeface="Mukta Light"/>
                <a:cs typeface="Mukta Light"/>
                <a:sym typeface="Mukta Light"/>
              </a:rPr>
              <a:t>Instantly increase or decrease capacity based on demand without physical limitations</a:t>
            </a:r>
          </a:p>
        </p:txBody>
      </p:sp>
      <p:grpSp>
        <p:nvGrpSpPr>
          <p:cNvPr name="Group 23" id="23"/>
          <p:cNvGrpSpPr/>
          <p:nvPr/>
        </p:nvGrpSpPr>
        <p:grpSpPr>
          <a:xfrm rot="0">
            <a:off x="9280479" y="6010285"/>
            <a:ext cx="8388490" cy="2054657"/>
            <a:chOff x="0" y="0"/>
            <a:chExt cx="8750503" cy="2143328"/>
          </a:xfrm>
        </p:grpSpPr>
        <p:sp>
          <p:nvSpPr>
            <p:cNvPr name="Freeform 24" id="24"/>
            <p:cNvSpPr/>
            <p:nvPr/>
          </p:nvSpPr>
          <p:spPr>
            <a:xfrm flipH="false" flipV="false" rot="0">
              <a:off x="19050" y="19050"/>
              <a:ext cx="8712453" cy="2105279"/>
            </a:xfrm>
            <a:custGeom>
              <a:avLst/>
              <a:gdLst/>
              <a:ahLst/>
              <a:cxnLst/>
              <a:rect r="r" b="b" t="t" l="l"/>
              <a:pathLst>
                <a:path h="2105279" w="8712453">
                  <a:moveTo>
                    <a:pt x="0" y="182880"/>
                  </a:moveTo>
                  <a:cubicBezTo>
                    <a:pt x="0" y="81915"/>
                    <a:pt x="83058" y="0"/>
                    <a:pt x="185420" y="0"/>
                  </a:cubicBezTo>
                  <a:lnTo>
                    <a:pt x="8527034" y="0"/>
                  </a:lnTo>
                  <a:cubicBezTo>
                    <a:pt x="8629396" y="0"/>
                    <a:pt x="8712453" y="81915"/>
                    <a:pt x="8712453" y="182880"/>
                  </a:cubicBezTo>
                  <a:lnTo>
                    <a:pt x="8712453" y="1922399"/>
                  </a:lnTo>
                  <a:cubicBezTo>
                    <a:pt x="8712453" y="2023364"/>
                    <a:pt x="8629396" y="2105279"/>
                    <a:pt x="8527034" y="2105279"/>
                  </a:cubicBezTo>
                  <a:lnTo>
                    <a:pt x="185420" y="2105279"/>
                  </a:lnTo>
                  <a:cubicBezTo>
                    <a:pt x="83058" y="2105279"/>
                    <a:pt x="0" y="2023364"/>
                    <a:pt x="0" y="1922399"/>
                  </a:cubicBezTo>
                  <a:close/>
                </a:path>
              </a:pathLst>
            </a:custGeom>
            <a:solidFill>
              <a:srgbClr val="0B0C23">
                <a:alpha val="90196"/>
              </a:srgbClr>
            </a:solidFill>
            <a:ln w="12700">
              <a:solidFill>
                <a:srgbClr val="000000"/>
              </a:solidFill>
            </a:ln>
          </p:spPr>
        </p:sp>
        <p:sp>
          <p:nvSpPr>
            <p:cNvPr name="Freeform 25" id="25"/>
            <p:cNvSpPr/>
            <p:nvPr/>
          </p:nvSpPr>
          <p:spPr>
            <a:xfrm flipH="false" flipV="false" rot="0">
              <a:off x="0" y="0"/>
              <a:ext cx="8750553" cy="2143379"/>
            </a:xfrm>
            <a:custGeom>
              <a:avLst/>
              <a:gdLst/>
              <a:ahLst/>
              <a:cxnLst/>
              <a:rect r="r" b="b" t="t" l="l"/>
              <a:pathLst>
                <a:path h="2143379" w="8750553">
                  <a:moveTo>
                    <a:pt x="0" y="201930"/>
                  </a:moveTo>
                  <a:cubicBezTo>
                    <a:pt x="0" y="90170"/>
                    <a:pt x="91821" y="0"/>
                    <a:pt x="204470" y="0"/>
                  </a:cubicBezTo>
                  <a:lnTo>
                    <a:pt x="8546084" y="0"/>
                  </a:lnTo>
                  <a:lnTo>
                    <a:pt x="8546084" y="19050"/>
                  </a:lnTo>
                  <a:lnTo>
                    <a:pt x="8546084" y="0"/>
                  </a:lnTo>
                  <a:cubicBezTo>
                    <a:pt x="8658733" y="0"/>
                    <a:pt x="8750553" y="90170"/>
                    <a:pt x="8750553" y="201930"/>
                  </a:cubicBezTo>
                  <a:lnTo>
                    <a:pt x="8731503" y="201930"/>
                  </a:lnTo>
                  <a:lnTo>
                    <a:pt x="8750553" y="201930"/>
                  </a:lnTo>
                  <a:lnTo>
                    <a:pt x="8750553" y="1941449"/>
                  </a:lnTo>
                  <a:lnTo>
                    <a:pt x="8731503" y="1941449"/>
                  </a:lnTo>
                  <a:lnTo>
                    <a:pt x="8750553" y="1941449"/>
                  </a:lnTo>
                  <a:cubicBezTo>
                    <a:pt x="8750553" y="2053209"/>
                    <a:pt x="8658733" y="2143379"/>
                    <a:pt x="8546084" y="2143379"/>
                  </a:cubicBezTo>
                  <a:lnTo>
                    <a:pt x="8546084" y="2124329"/>
                  </a:lnTo>
                  <a:lnTo>
                    <a:pt x="8546084" y="2143379"/>
                  </a:lnTo>
                  <a:lnTo>
                    <a:pt x="204470" y="2143379"/>
                  </a:lnTo>
                  <a:lnTo>
                    <a:pt x="204470" y="2124329"/>
                  </a:lnTo>
                  <a:lnTo>
                    <a:pt x="204470" y="2143379"/>
                  </a:lnTo>
                  <a:cubicBezTo>
                    <a:pt x="91821" y="2143379"/>
                    <a:pt x="0" y="2053209"/>
                    <a:pt x="0" y="1941449"/>
                  </a:cubicBezTo>
                  <a:lnTo>
                    <a:pt x="0" y="201930"/>
                  </a:lnTo>
                  <a:lnTo>
                    <a:pt x="19050" y="201930"/>
                  </a:lnTo>
                  <a:lnTo>
                    <a:pt x="0" y="201930"/>
                  </a:lnTo>
                  <a:moveTo>
                    <a:pt x="38100" y="201930"/>
                  </a:moveTo>
                  <a:lnTo>
                    <a:pt x="38100" y="1941449"/>
                  </a:lnTo>
                  <a:lnTo>
                    <a:pt x="19050" y="1941449"/>
                  </a:lnTo>
                  <a:lnTo>
                    <a:pt x="38100" y="1941449"/>
                  </a:lnTo>
                  <a:cubicBezTo>
                    <a:pt x="38100" y="2031746"/>
                    <a:pt x="112268" y="2105279"/>
                    <a:pt x="204470" y="2105279"/>
                  </a:cubicBezTo>
                  <a:lnTo>
                    <a:pt x="8546084" y="2105279"/>
                  </a:lnTo>
                  <a:cubicBezTo>
                    <a:pt x="8638159" y="2105279"/>
                    <a:pt x="8712453" y="2031746"/>
                    <a:pt x="8712453" y="1941449"/>
                  </a:cubicBezTo>
                  <a:lnTo>
                    <a:pt x="8712453" y="201930"/>
                  </a:lnTo>
                  <a:cubicBezTo>
                    <a:pt x="8712453" y="111633"/>
                    <a:pt x="8638286" y="38100"/>
                    <a:pt x="8546084" y="38100"/>
                  </a:cubicBezTo>
                  <a:lnTo>
                    <a:pt x="204470" y="38100"/>
                  </a:lnTo>
                  <a:lnTo>
                    <a:pt x="204470" y="19050"/>
                  </a:lnTo>
                  <a:lnTo>
                    <a:pt x="204470" y="38100"/>
                  </a:lnTo>
                  <a:cubicBezTo>
                    <a:pt x="112268" y="38100"/>
                    <a:pt x="38100" y="111633"/>
                    <a:pt x="38100" y="201930"/>
                  </a:cubicBezTo>
                  <a:close/>
                </a:path>
              </a:pathLst>
            </a:custGeom>
            <a:solidFill>
              <a:srgbClr val="6D4562"/>
            </a:solidFill>
            <a:ln w="12700">
              <a:solidFill>
                <a:srgbClr val="000000"/>
              </a:solidFill>
            </a:ln>
          </p:spPr>
        </p:sp>
      </p:grpSp>
      <p:grpSp>
        <p:nvGrpSpPr>
          <p:cNvPr name="Group 26" id="26"/>
          <p:cNvGrpSpPr/>
          <p:nvPr/>
        </p:nvGrpSpPr>
        <p:grpSpPr>
          <a:xfrm rot="0">
            <a:off x="9262217" y="6028546"/>
            <a:ext cx="146095" cy="2018134"/>
            <a:chOff x="0" y="0"/>
            <a:chExt cx="152400" cy="2105228"/>
          </a:xfrm>
        </p:grpSpPr>
        <p:sp>
          <p:nvSpPr>
            <p:cNvPr name="Freeform 27" id="27"/>
            <p:cNvSpPr/>
            <p:nvPr/>
          </p:nvSpPr>
          <p:spPr>
            <a:xfrm flipH="false" flipV="false" rot="0">
              <a:off x="0" y="0"/>
              <a:ext cx="152400" cy="2105279"/>
            </a:xfrm>
            <a:custGeom>
              <a:avLst/>
              <a:gdLst/>
              <a:ahLst/>
              <a:cxnLst/>
              <a:rect r="r" b="b" t="t" l="l"/>
              <a:pathLst>
                <a:path h="2105279" w="152400">
                  <a:moveTo>
                    <a:pt x="0" y="76200"/>
                  </a:moveTo>
                  <a:cubicBezTo>
                    <a:pt x="0" y="34163"/>
                    <a:pt x="34163" y="0"/>
                    <a:pt x="76200" y="0"/>
                  </a:cubicBezTo>
                  <a:cubicBezTo>
                    <a:pt x="118237" y="0"/>
                    <a:pt x="152400" y="34163"/>
                    <a:pt x="152400" y="76200"/>
                  </a:cubicBezTo>
                  <a:lnTo>
                    <a:pt x="152400" y="2029079"/>
                  </a:lnTo>
                  <a:cubicBezTo>
                    <a:pt x="152400" y="2071116"/>
                    <a:pt x="118237" y="2105279"/>
                    <a:pt x="76200" y="2105279"/>
                  </a:cubicBezTo>
                  <a:cubicBezTo>
                    <a:pt x="34163" y="2105279"/>
                    <a:pt x="0" y="2071116"/>
                    <a:pt x="0" y="2029079"/>
                  </a:cubicBezTo>
                  <a:close/>
                </a:path>
              </a:pathLst>
            </a:custGeom>
            <a:solidFill>
              <a:srgbClr val="A95B95"/>
            </a:solidFill>
            <a:ln w="12700">
              <a:solidFill>
                <a:srgbClr val="000000"/>
              </a:solidFill>
            </a:ln>
          </p:spPr>
        </p:sp>
      </p:grpSp>
      <p:sp>
        <p:nvSpPr>
          <p:cNvPr name="TextBox 28" id="28"/>
          <p:cNvSpPr txBox="true"/>
          <p:nvPr/>
        </p:nvSpPr>
        <p:spPr>
          <a:xfrm rot="0">
            <a:off x="9728468" y="6339177"/>
            <a:ext cx="3151320" cy="403483"/>
          </a:xfrm>
          <a:prstGeom prst="rect">
            <a:avLst/>
          </a:prstGeom>
        </p:spPr>
        <p:txBody>
          <a:bodyPr anchor="t" rtlCol="false" tIns="0" lIns="0" bIns="0" rIns="0">
            <a:spAutoFit/>
          </a:bodyPr>
          <a:lstStyle/>
          <a:p>
            <a:pPr algn="l">
              <a:lnSpc>
                <a:spcPts val="3035"/>
              </a:lnSpc>
            </a:pPr>
            <a:r>
              <a:rPr lang="en-US" sz="2476" b="true">
                <a:solidFill>
                  <a:srgbClr val="DAD8E9"/>
                </a:solidFill>
                <a:latin typeface="Prompt Medium"/>
                <a:ea typeface="Prompt Medium"/>
                <a:cs typeface="Prompt Medium"/>
                <a:sym typeface="Prompt Medium"/>
              </a:rPr>
              <a:t>Accessibility</a:t>
            </a:r>
          </a:p>
        </p:txBody>
      </p:sp>
      <p:sp>
        <p:nvSpPr>
          <p:cNvPr name="TextBox 29" id="29"/>
          <p:cNvSpPr txBox="true"/>
          <p:nvPr/>
        </p:nvSpPr>
        <p:spPr>
          <a:xfrm rot="0">
            <a:off x="9728468" y="6908496"/>
            <a:ext cx="7602084" cy="818029"/>
          </a:xfrm>
          <a:prstGeom prst="rect">
            <a:avLst/>
          </a:prstGeom>
        </p:spPr>
        <p:txBody>
          <a:bodyPr anchor="t" rtlCol="false" tIns="0" lIns="0" bIns="0" rIns="0">
            <a:spAutoFit/>
          </a:bodyPr>
          <a:lstStyle/>
          <a:p>
            <a:pPr algn="l">
              <a:lnSpc>
                <a:spcPts val="3035"/>
              </a:lnSpc>
            </a:pPr>
            <a:r>
              <a:rPr lang="en-US" sz="2156">
                <a:solidFill>
                  <a:srgbClr val="DAD8E9"/>
                </a:solidFill>
                <a:latin typeface="Mukta Light"/>
                <a:ea typeface="Mukta Light"/>
                <a:cs typeface="Mukta Light"/>
                <a:sym typeface="Mukta Light"/>
              </a:rPr>
              <a:t>Access data and applications from anywhere with an internet connection, enabling remote work</a:t>
            </a:r>
          </a:p>
        </p:txBody>
      </p:sp>
      <p:grpSp>
        <p:nvGrpSpPr>
          <p:cNvPr name="Group 30" id="30"/>
          <p:cNvGrpSpPr/>
          <p:nvPr/>
        </p:nvGrpSpPr>
        <p:grpSpPr>
          <a:xfrm rot="0">
            <a:off x="9280479" y="8232343"/>
            <a:ext cx="8388490" cy="2054657"/>
            <a:chOff x="0" y="0"/>
            <a:chExt cx="8750503" cy="2143328"/>
          </a:xfrm>
        </p:grpSpPr>
        <p:sp>
          <p:nvSpPr>
            <p:cNvPr name="Freeform 31" id="31"/>
            <p:cNvSpPr/>
            <p:nvPr/>
          </p:nvSpPr>
          <p:spPr>
            <a:xfrm flipH="false" flipV="false" rot="0">
              <a:off x="19050" y="19050"/>
              <a:ext cx="8712453" cy="2105279"/>
            </a:xfrm>
            <a:custGeom>
              <a:avLst/>
              <a:gdLst/>
              <a:ahLst/>
              <a:cxnLst/>
              <a:rect r="r" b="b" t="t" l="l"/>
              <a:pathLst>
                <a:path h="2105279" w="8712453">
                  <a:moveTo>
                    <a:pt x="0" y="182880"/>
                  </a:moveTo>
                  <a:cubicBezTo>
                    <a:pt x="0" y="81915"/>
                    <a:pt x="83058" y="0"/>
                    <a:pt x="185420" y="0"/>
                  </a:cubicBezTo>
                  <a:lnTo>
                    <a:pt x="8527034" y="0"/>
                  </a:lnTo>
                  <a:cubicBezTo>
                    <a:pt x="8629396" y="0"/>
                    <a:pt x="8712453" y="81915"/>
                    <a:pt x="8712453" y="182880"/>
                  </a:cubicBezTo>
                  <a:lnTo>
                    <a:pt x="8712453" y="1922399"/>
                  </a:lnTo>
                  <a:cubicBezTo>
                    <a:pt x="8712453" y="2023364"/>
                    <a:pt x="8629396" y="2105279"/>
                    <a:pt x="8527034" y="2105279"/>
                  </a:cubicBezTo>
                  <a:lnTo>
                    <a:pt x="185420" y="2105279"/>
                  </a:lnTo>
                  <a:cubicBezTo>
                    <a:pt x="83058" y="2105279"/>
                    <a:pt x="0" y="2023364"/>
                    <a:pt x="0" y="1922399"/>
                  </a:cubicBezTo>
                  <a:close/>
                </a:path>
              </a:pathLst>
            </a:custGeom>
            <a:solidFill>
              <a:srgbClr val="0B0C23">
                <a:alpha val="90196"/>
              </a:srgbClr>
            </a:solidFill>
            <a:ln w="12700">
              <a:solidFill>
                <a:srgbClr val="000000"/>
              </a:solidFill>
            </a:ln>
          </p:spPr>
        </p:sp>
        <p:sp>
          <p:nvSpPr>
            <p:cNvPr name="Freeform 32" id="32"/>
            <p:cNvSpPr/>
            <p:nvPr/>
          </p:nvSpPr>
          <p:spPr>
            <a:xfrm flipH="false" flipV="false" rot="0">
              <a:off x="0" y="0"/>
              <a:ext cx="8750553" cy="2143379"/>
            </a:xfrm>
            <a:custGeom>
              <a:avLst/>
              <a:gdLst/>
              <a:ahLst/>
              <a:cxnLst/>
              <a:rect r="r" b="b" t="t" l="l"/>
              <a:pathLst>
                <a:path h="2143379" w="8750553">
                  <a:moveTo>
                    <a:pt x="0" y="201930"/>
                  </a:moveTo>
                  <a:cubicBezTo>
                    <a:pt x="0" y="90170"/>
                    <a:pt x="91821" y="0"/>
                    <a:pt x="204470" y="0"/>
                  </a:cubicBezTo>
                  <a:lnTo>
                    <a:pt x="8546084" y="0"/>
                  </a:lnTo>
                  <a:lnTo>
                    <a:pt x="8546084" y="19050"/>
                  </a:lnTo>
                  <a:lnTo>
                    <a:pt x="8546084" y="0"/>
                  </a:lnTo>
                  <a:cubicBezTo>
                    <a:pt x="8658733" y="0"/>
                    <a:pt x="8750553" y="90170"/>
                    <a:pt x="8750553" y="201930"/>
                  </a:cubicBezTo>
                  <a:lnTo>
                    <a:pt x="8731503" y="201930"/>
                  </a:lnTo>
                  <a:lnTo>
                    <a:pt x="8750553" y="201930"/>
                  </a:lnTo>
                  <a:lnTo>
                    <a:pt x="8750553" y="1941449"/>
                  </a:lnTo>
                  <a:lnTo>
                    <a:pt x="8731503" y="1941449"/>
                  </a:lnTo>
                  <a:lnTo>
                    <a:pt x="8750553" y="1941449"/>
                  </a:lnTo>
                  <a:cubicBezTo>
                    <a:pt x="8750553" y="2053209"/>
                    <a:pt x="8658733" y="2143379"/>
                    <a:pt x="8546084" y="2143379"/>
                  </a:cubicBezTo>
                  <a:lnTo>
                    <a:pt x="8546084" y="2124329"/>
                  </a:lnTo>
                  <a:lnTo>
                    <a:pt x="8546084" y="2143379"/>
                  </a:lnTo>
                  <a:lnTo>
                    <a:pt x="204470" y="2143379"/>
                  </a:lnTo>
                  <a:lnTo>
                    <a:pt x="204470" y="2124329"/>
                  </a:lnTo>
                  <a:lnTo>
                    <a:pt x="204470" y="2143379"/>
                  </a:lnTo>
                  <a:cubicBezTo>
                    <a:pt x="91821" y="2143379"/>
                    <a:pt x="0" y="2053209"/>
                    <a:pt x="0" y="1941449"/>
                  </a:cubicBezTo>
                  <a:lnTo>
                    <a:pt x="0" y="201930"/>
                  </a:lnTo>
                  <a:lnTo>
                    <a:pt x="19050" y="201930"/>
                  </a:lnTo>
                  <a:lnTo>
                    <a:pt x="0" y="201930"/>
                  </a:lnTo>
                  <a:moveTo>
                    <a:pt x="38100" y="201930"/>
                  </a:moveTo>
                  <a:lnTo>
                    <a:pt x="38100" y="1941449"/>
                  </a:lnTo>
                  <a:lnTo>
                    <a:pt x="19050" y="1941449"/>
                  </a:lnTo>
                  <a:lnTo>
                    <a:pt x="38100" y="1941449"/>
                  </a:lnTo>
                  <a:cubicBezTo>
                    <a:pt x="38100" y="2031746"/>
                    <a:pt x="112268" y="2105279"/>
                    <a:pt x="204470" y="2105279"/>
                  </a:cubicBezTo>
                  <a:lnTo>
                    <a:pt x="8546084" y="2105279"/>
                  </a:lnTo>
                  <a:cubicBezTo>
                    <a:pt x="8638159" y="2105279"/>
                    <a:pt x="8712453" y="2031746"/>
                    <a:pt x="8712453" y="1941449"/>
                  </a:cubicBezTo>
                  <a:lnTo>
                    <a:pt x="8712453" y="201930"/>
                  </a:lnTo>
                  <a:cubicBezTo>
                    <a:pt x="8712453" y="111633"/>
                    <a:pt x="8638286" y="38100"/>
                    <a:pt x="8546084" y="38100"/>
                  </a:cubicBezTo>
                  <a:lnTo>
                    <a:pt x="204470" y="38100"/>
                  </a:lnTo>
                  <a:lnTo>
                    <a:pt x="204470" y="19050"/>
                  </a:lnTo>
                  <a:lnTo>
                    <a:pt x="204470" y="38100"/>
                  </a:lnTo>
                  <a:cubicBezTo>
                    <a:pt x="112268" y="38100"/>
                    <a:pt x="38100" y="111633"/>
                    <a:pt x="38100" y="201930"/>
                  </a:cubicBezTo>
                  <a:close/>
                </a:path>
              </a:pathLst>
            </a:custGeom>
            <a:solidFill>
              <a:srgbClr val="6D4562"/>
            </a:solidFill>
            <a:ln w="12700">
              <a:solidFill>
                <a:srgbClr val="000000"/>
              </a:solidFill>
            </a:ln>
          </p:spPr>
        </p:sp>
      </p:grpSp>
      <p:grpSp>
        <p:nvGrpSpPr>
          <p:cNvPr name="Group 33" id="33"/>
          <p:cNvGrpSpPr/>
          <p:nvPr/>
        </p:nvGrpSpPr>
        <p:grpSpPr>
          <a:xfrm rot="0">
            <a:off x="9262217" y="8250604"/>
            <a:ext cx="146095" cy="2018134"/>
            <a:chOff x="0" y="0"/>
            <a:chExt cx="152400" cy="2105228"/>
          </a:xfrm>
        </p:grpSpPr>
        <p:sp>
          <p:nvSpPr>
            <p:cNvPr name="Freeform 34" id="34"/>
            <p:cNvSpPr/>
            <p:nvPr/>
          </p:nvSpPr>
          <p:spPr>
            <a:xfrm flipH="false" flipV="false" rot="0">
              <a:off x="0" y="0"/>
              <a:ext cx="152400" cy="2105279"/>
            </a:xfrm>
            <a:custGeom>
              <a:avLst/>
              <a:gdLst/>
              <a:ahLst/>
              <a:cxnLst/>
              <a:rect r="r" b="b" t="t" l="l"/>
              <a:pathLst>
                <a:path h="2105279" w="152400">
                  <a:moveTo>
                    <a:pt x="0" y="76200"/>
                  </a:moveTo>
                  <a:cubicBezTo>
                    <a:pt x="0" y="34163"/>
                    <a:pt x="34163" y="0"/>
                    <a:pt x="76200" y="0"/>
                  </a:cubicBezTo>
                  <a:cubicBezTo>
                    <a:pt x="118237" y="0"/>
                    <a:pt x="152400" y="34163"/>
                    <a:pt x="152400" y="76200"/>
                  </a:cubicBezTo>
                  <a:lnTo>
                    <a:pt x="152400" y="2029079"/>
                  </a:lnTo>
                  <a:cubicBezTo>
                    <a:pt x="152400" y="2071116"/>
                    <a:pt x="118237" y="2105279"/>
                    <a:pt x="76200" y="2105279"/>
                  </a:cubicBezTo>
                  <a:cubicBezTo>
                    <a:pt x="34163" y="2105279"/>
                    <a:pt x="0" y="2071116"/>
                    <a:pt x="0" y="2029079"/>
                  </a:cubicBezTo>
                  <a:close/>
                </a:path>
              </a:pathLst>
            </a:custGeom>
            <a:solidFill>
              <a:srgbClr val="A95B95"/>
            </a:solidFill>
            <a:ln w="12700">
              <a:solidFill>
                <a:srgbClr val="000000"/>
              </a:solidFill>
            </a:ln>
          </p:spPr>
        </p:sp>
      </p:grpSp>
      <p:sp>
        <p:nvSpPr>
          <p:cNvPr name="TextBox 35" id="35"/>
          <p:cNvSpPr txBox="true"/>
          <p:nvPr/>
        </p:nvSpPr>
        <p:spPr>
          <a:xfrm rot="0">
            <a:off x="9728468" y="8561235"/>
            <a:ext cx="3151320" cy="403483"/>
          </a:xfrm>
          <a:prstGeom prst="rect">
            <a:avLst/>
          </a:prstGeom>
        </p:spPr>
        <p:txBody>
          <a:bodyPr anchor="t" rtlCol="false" tIns="0" lIns="0" bIns="0" rIns="0">
            <a:spAutoFit/>
          </a:bodyPr>
          <a:lstStyle/>
          <a:p>
            <a:pPr algn="l">
              <a:lnSpc>
                <a:spcPts val="3035"/>
              </a:lnSpc>
            </a:pPr>
            <a:r>
              <a:rPr lang="en-US" sz="2476" b="true">
                <a:solidFill>
                  <a:srgbClr val="DAD8E9"/>
                </a:solidFill>
                <a:latin typeface="Prompt Medium"/>
                <a:ea typeface="Prompt Medium"/>
                <a:cs typeface="Prompt Medium"/>
                <a:sym typeface="Prompt Medium"/>
              </a:rPr>
              <a:t>Automatic Updates</a:t>
            </a:r>
          </a:p>
        </p:txBody>
      </p:sp>
      <p:sp>
        <p:nvSpPr>
          <p:cNvPr name="TextBox 36" id="36"/>
          <p:cNvSpPr txBox="true"/>
          <p:nvPr/>
        </p:nvSpPr>
        <p:spPr>
          <a:xfrm rot="0">
            <a:off x="9728468" y="9130542"/>
            <a:ext cx="7602084" cy="818029"/>
          </a:xfrm>
          <a:prstGeom prst="rect">
            <a:avLst/>
          </a:prstGeom>
        </p:spPr>
        <p:txBody>
          <a:bodyPr anchor="t" rtlCol="false" tIns="0" lIns="0" bIns="0" rIns="0">
            <a:spAutoFit/>
          </a:bodyPr>
          <a:lstStyle/>
          <a:p>
            <a:pPr algn="l">
              <a:lnSpc>
                <a:spcPts val="3035"/>
              </a:lnSpc>
            </a:pPr>
            <a:r>
              <a:rPr lang="en-US" sz="2156">
                <a:solidFill>
                  <a:srgbClr val="DAD8E9"/>
                </a:solidFill>
                <a:latin typeface="Mukta Light"/>
                <a:ea typeface="Mukta Light"/>
                <a:cs typeface="Mukta Light"/>
                <a:sym typeface="Mukta Light"/>
              </a:rPr>
              <a:t>Cloud providers handle software updates and security patches automatically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grpSp>
        <p:nvGrpSpPr>
          <p:cNvPr name="Group 6" id="6"/>
          <p:cNvGrpSpPr/>
          <p:nvPr/>
        </p:nvGrpSpPr>
        <p:grpSpPr>
          <a:xfrm rot="0">
            <a:off x="16049015" y="9686925"/>
            <a:ext cx="2153260" cy="514350"/>
            <a:chOff x="0" y="0"/>
            <a:chExt cx="2871013" cy="685800"/>
          </a:xfrm>
        </p:grpSpPr>
        <p:sp>
          <p:nvSpPr>
            <p:cNvPr name="Freeform 7" id="7" descr="preencoded.png">
              <a:hlinkClick r:id="rId4" tooltip="https://gamma.app/?utm_source=made-with-gamma"/>
            </p:cNvPr>
            <p:cNvSpPr/>
            <p:nvPr/>
          </p:nvSpPr>
          <p:spPr>
            <a:xfrm flipH="false" flipV="false" rot="0">
              <a:off x="0" y="0"/>
              <a:ext cx="2870962" cy="685800"/>
            </a:xfrm>
            <a:custGeom>
              <a:avLst/>
              <a:gdLst/>
              <a:ahLst/>
              <a:cxnLst/>
              <a:rect r="r" b="b" t="t" l="l"/>
              <a:pathLst>
                <a:path h="685800" w="2870962">
                  <a:moveTo>
                    <a:pt x="0" y="0"/>
                  </a:moveTo>
                  <a:lnTo>
                    <a:pt x="2870962" y="0"/>
                  </a:lnTo>
                  <a:lnTo>
                    <a:pt x="2870962" y="685800"/>
                  </a:lnTo>
                  <a:lnTo>
                    <a:pt x="0" y="685800"/>
                  </a:lnTo>
                  <a:lnTo>
                    <a:pt x="0" y="0"/>
                  </a:lnTo>
                  <a:close/>
                </a:path>
              </a:pathLst>
            </a:custGeom>
            <a:blipFill>
              <a:blip r:embed="rId5"/>
              <a:stretch>
                <a:fillRect l="0" t="0" r="-1" b="0"/>
              </a:stretch>
            </a:blipFill>
          </p:spPr>
        </p:sp>
      </p:grpSp>
      <p:grpSp>
        <p:nvGrpSpPr>
          <p:cNvPr name="Group 8" id="8"/>
          <p:cNvGrpSpPr/>
          <p:nvPr/>
        </p:nvGrpSpPr>
        <p:grpSpPr>
          <a:xfrm rot="0">
            <a:off x="11430000" y="0"/>
            <a:ext cx="6858000" cy="10287000"/>
            <a:chOff x="0" y="0"/>
            <a:chExt cx="9144000" cy="13716000"/>
          </a:xfrm>
        </p:grpSpPr>
        <p:sp>
          <p:nvSpPr>
            <p:cNvPr name="Freeform 9" id="9"/>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6"/>
              <a:stretch>
                <a:fillRect l="0" t="-775" r="0" b="0"/>
              </a:stretch>
            </a:blipFill>
          </p:spPr>
        </p:sp>
      </p:grpSp>
      <p:sp>
        <p:nvSpPr>
          <p:cNvPr name="TextBox 10" id="10"/>
          <p:cNvSpPr txBox="true"/>
          <p:nvPr/>
        </p:nvSpPr>
        <p:spPr>
          <a:xfrm rot="0">
            <a:off x="494999" y="990600"/>
            <a:ext cx="10227766" cy="2475658"/>
          </a:xfrm>
          <a:prstGeom prst="rect">
            <a:avLst/>
          </a:prstGeom>
        </p:spPr>
        <p:txBody>
          <a:bodyPr anchor="t" rtlCol="false" tIns="0" lIns="0" bIns="0" rIns="0">
            <a:spAutoFit/>
          </a:bodyPr>
          <a:lstStyle/>
          <a:p>
            <a:pPr algn="l">
              <a:lnSpc>
                <a:spcPts val="9927"/>
              </a:lnSpc>
            </a:pPr>
            <a:r>
              <a:rPr lang="en-US" sz="7905" b="true">
                <a:solidFill>
                  <a:srgbClr val="C6BFEE"/>
                </a:solidFill>
                <a:latin typeface="Prompt Medium"/>
                <a:ea typeface="Prompt Medium"/>
                <a:cs typeface="Prompt Medium"/>
                <a:sym typeface="Prompt Medium"/>
              </a:rPr>
              <a:t>Understanding Artificial Intelligence</a:t>
            </a:r>
          </a:p>
        </p:txBody>
      </p:sp>
      <p:sp>
        <p:nvSpPr>
          <p:cNvPr name="TextBox 11" id="11"/>
          <p:cNvSpPr txBox="true"/>
          <p:nvPr/>
        </p:nvSpPr>
        <p:spPr>
          <a:xfrm rot="0">
            <a:off x="494999" y="4088187"/>
            <a:ext cx="10227766" cy="4952615"/>
          </a:xfrm>
          <a:prstGeom prst="rect">
            <a:avLst/>
          </a:prstGeom>
        </p:spPr>
        <p:txBody>
          <a:bodyPr anchor="t" rtlCol="false" tIns="0" lIns="0" bIns="0" rIns="0">
            <a:spAutoFit/>
          </a:bodyPr>
          <a:lstStyle/>
          <a:p>
            <a:pPr algn="l">
              <a:lnSpc>
                <a:spcPts val="5699"/>
              </a:lnSpc>
            </a:pPr>
            <a:r>
              <a:rPr lang="en-US" sz="3493">
                <a:solidFill>
                  <a:srgbClr val="DAD8E9"/>
                </a:solidFill>
                <a:latin typeface="Mukta Light"/>
                <a:ea typeface="Mukta Light"/>
                <a:cs typeface="Mukta Light"/>
                <a:sym typeface="Mukta Light"/>
              </a:rPr>
              <a:t>Artificial Intelligence refers to computer systems designed to perform tasks that typically require human intelligence—such as visual perception, speech recognition, decision-making, and language translation. AI systems learn from experience, adapt to new inputs, and can accomplish human-like tasks with increasing sophistication.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sp>
        <p:nvSpPr>
          <p:cNvPr name="TextBox 6" id="6"/>
          <p:cNvSpPr txBox="true"/>
          <p:nvPr/>
        </p:nvSpPr>
        <p:spPr>
          <a:xfrm rot="0">
            <a:off x="1985639" y="520769"/>
            <a:ext cx="14567928" cy="987287"/>
          </a:xfrm>
          <a:prstGeom prst="rect">
            <a:avLst/>
          </a:prstGeom>
        </p:spPr>
        <p:txBody>
          <a:bodyPr anchor="t" rtlCol="false" tIns="0" lIns="0" bIns="0" rIns="0">
            <a:spAutoFit/>
          </a:bodyPr>
          <a:lstStyle/>
          <a:p>
            <a:pPr algn="l">
              <a:lnSpc>
                <a:spcPts val="7548"/>
              </a:lnSpc>
            </a:pPr>
            <a:r>
              <a:rPr lang="en-US" sz="6011" b="true">
                <a:solidFill>
                  <a:srgbClr val="C6BFEE"/>
                </a:solidFill>
                <a:latin typeface="Prompt Medium"/>
                <a:ea typeface="Prompt Medium"/>
                <a:cs typeface="Prompt Medium"/>
                <a:sym typeface="Prompt Medium"/>
              </a:rPr>
              <a:t>AI, Machine Learning &amp; Deep Learning</a:t>
            </a:r>
          </a:p>
        </p:txBody>
      </p:sp>
      <p:sp>
        <p:nvSpPr>
          <p:cNvPr name="TextBox 7" id="7"/>
          <p:cNvSpPr txBox="true"/>
          <p:nvPr/>
        </p:nvSpPr>
        <p:spPr>
          <a:xfrm rot="0">
            <a:off x="251228" y="1886987"/>
            <a:ext cx="17691731" cy="588367"/>
          </a:xfrm>
          <a:prstGeom prst="rect">
            <a:avLst/>
          </a:prstGeom>
        </p:spPr>
        <p:txBody>
          <a:bodyPr anchor="t" rtlCol="false" tIns="0" lIns="0" bIns="0" rIns="0">
            <a:spAutoFit/>
          </a:bodyPr>
          <a:lstStyle/>
          <a:p>
            <a:pPr algn="l">
              <a:lnSpc>
                <a:spcPts val="5062"/>
              </a:lnSpc>
            </a:pPr>
            <a:r>
              <a:rPr lang="en-US" sz="3102">
                <a:solidFill>
                  <a:srgbClr val="DAD8E9"/>
                </a:solidFill>
                <a:latin typeface="Mukta Light"/>
                <a:ea typeface="Mukta Light"/>
                <a:cs typeface="Mukta Light"/>
                <a:sym typeface="Mukta Light"/>
              </a:rPr>
              <a:t>These terms are often used interchangeably, but they represent distinct concepts with specific relationships.</a:t>
            </a:r>
          </a:p>
        </p:txBody>
      </p:sp>
      <p:grpSp>
        <p:nvGrpSpPr>
          <p:cNvPr name="Group 8" id="8"/>
          <p:cNvGrpSpPr/>
          <p:nvPr/>
        </p:nvGrpSpPr>
        <p:grpSpPr>
          <a:xfrm rot="0">
            <a:off x="251228" y="3986494"/>
            <a:ext cx="5782227" cy="1597853"/>
            <a:chOff x="0" y="0"/>
            <a:chExt cx="6893712" cy="1905000"/>
          </a:xfrm>
        </p:grpSpPr>
        <p:sp>
          <p:nvSpPr>
            <p:cNvPr name="Freeform 9" id="9" descr="preencoded.png"/>
            <p:cNvSpPr/>
            <p:nvPr/>
          </p:nvSpPr>
          <p:spPr>
            <a:xfrm flipH="false" flipV="false" rot="0">
              <a:off x="0" y="0"/>
              <a:ext cx="6893687" cy="1905000"/>
            </a:xfrm>
            <a:custGeom>
              <a:avLst/>
              <a:gdLst/>
              <a:ahLst/>
              <a:cxnLst/>
              <a:rect r="r" b="b" t="t" l="l"/>
              <a:pathLst>
                <a:path h="1905000" w="6893687">
                  <a:moveTo>
                    <a:pt x="0" y="0"/>
                  </a:moveTo>
                  <a:lnTo>
                    <a:pt x="6893687" y="0"/>
                  </a:lnTo>
                  <a:lnTo>
                    <a:pt x="6893687" y="1905000"/>
                  </a:lnTo>
                  <a:lnTo>
                    <a:pt x="0" y="1905000"/>
                  </a:lnTo>
                  <a:lnTo>
                    <a:pt x="0" y="0"/>
                  </a:lnTo>
                  <a:close/>
                </a:path>
              </a:pathLst>
            </a:custGeom>
            <a:blipFill>
              <a:blip r:embed="rId4"/>
              <a:stretch>
                <a:fillRect l="-17" t="0" r="-17" b="0"/>
              </a:stretch>
            </a:blipFill>
          </p:spPr>
        </p:sp>
      </p:grpSp>
      <p:sp>
        <p:nvSpPr>
          <p:cNvPr name="TextBox 10" id="10"/>
          <p:cNvSpPr txBox="true"/>
          <p:nvPr/>
        </p:nvSpPr>
        <p:spPr>
          <a:xfrm rot="0">
            <a:off x="596258" y="5347755"/>
            <a:ext cx="3867966" cy="498406"/>
          </a:xfrm>
          <a:prstGeom prst="rect">
            <a:avLst/>
          </a:prstGeom>
        </p:spPr>
        <p:txBody>
          <a:bodyPr anchor="t" rtlCol="false" tIns="0" lIns="0" bIns="0" rIns="0">
            <a:spAutoFit/>
          </a:bodyPr>
          <a:lstStyle/>
          <a:p>
            <a:pPr algn="l">
              <a:lnSpc>
                <a:spcPts val="3774"/>
              </a:lnSpc>
            </a:pPr>
            <a:r>
              <a:rPr lang="en-US" sz="3005" b="true">
                <a:solidFill>
                  <a:srgbClr val="DAD8E9"/>
                </a:solidFill>
                <a:latin typeface="Prompt Medium"/>
                <a:ea typeface="Prompt Medium"/>
                <a:cs typeface="Prompt Medium"/>
                <a:sym typeface="Prompt Medium"/>
              </a:rPr>
              <a:t>Artificial Intelligence</a:t>
            </a:r>
          </a:p>
        </p:txBody>
      </p:sp>
      <p:sp>
        <p:nvSpPr>
          <p:cNvPr name="TextBox 11" id="11"/>
          <p:cNvSpPr txBox="true"/>
          <p:nvPr/>
        </p:nvSpPr>
        <p:spPr>
          <a:xfrm rot="0">
            <a:off x="596258" y="5938911"/>
            <a:ext cx="5092156" cy="1771072"/>
          </a:xfrm>
          <a:prstGeom prst="rect">
            <a:avLst/>
          </a:prstGeom>
        </p:spPr>
        <p:txBody>
          <a:bodyPr anchor="t" rtlCol="false" tIns="0" lIns="0" bIns="0" rIns="0">
            <a:spAutoFit/>
          </a:bodyPr>
          <a:lstStyle/>
          <a:p>
            <a:pPr algn="l">
              <a:lnSpc>
                <a:spcPts val="4333"/>
              </a:lnSpc>
            </a:pPr>
            <a:r>
              <a:rPr lang="en-US" sz="2656">
                <a:solidFill>
                  <a:srgbClr val="DAD8E9"/>
                </a:solidFill>
                <a:latin typeface="Mukta Light"/>
                <a:ea typeface="Mukta Light"/>
                <a:cs typeface="Mukta Light"/>
                <a:sym typeface="Mukta Light"/>
              </a:rPr>
              <a:t>The broadest concept—any technique enabling computers to mimic human intelligence</a:t>
            </a:r>
          </a:p>
        </p:txBody>
      </p:sp>
      <p:sp>
        <p:nvSpPr>
          <p:cNvPr name="TextBox 12" id="12"/>
          <p:cNvSpPr txBox="true"/>
          <p:nvPr/>
        </p:nvSpPr>
        <p:spPr>
          <a:xfrm rot="0">
            <a:off x="596258" y="7802743"/>
            <a:ext cx="5092156" cy="1218822"/>
          </a:xfrm>
          <a:prstGeom prst="rect">
            <a:avLst/>
          </a:prstGeom>
        </p:spPr>
        <p:txBody>
          <a:bodyPr anchor="t" rtlCol="false" tIns="0" lIns="0" bIns="0" rIns="0">
            <a:spAutoFit/>
          </a:bodyPr>
          <a:lstStyle/>
          <a:p>
            <a:pPr algn="l">
              <a:lnSpc>
                <a:spcPts val="4333"/>
              </a:lnSpc>
            </a:pPr>
            <a:r>
              <a:rPr lang="en-US" sz="2656" i="true">
                <a:solidFill>
                  <a:srgbClr val="DAD8E9"/>
                </a:solidFill>
                <a:latin typeface="Mukta Light"/>
                <a:ea typeface="Mukta Light"/>
                <a:cs typeface="Mukta Light"/>
                <a:sym typeface="Mukta Light"/>
              </a:rPr>
              <a:t>Example: Chess-playing programmes, chatbots</a:t>
            </a:r>
          </a:p>
        </p:txBody>
      </p:sp>
      <p:grpSp>
        <p:nvGrpSpPr>
          <p:cNvPr name="Group 13" id="13"/>
          <p:cNvGrpSpPr/>
          <p:nvPr/>
        </p:nvGrpSpPr>
        <p:grpSpPr>
          <a:xfrm rot="0">
            <a:off x="6378495" y="3468853"/>
            <a:ext cx="5782227" cy="1597853"/>
            <a:chOff x="0" y="0"/>
            <a:chExt cx="6893712" cy="1905000"/>
          </a:xfrm>
        </p:grpSpPr>
        <p:sp>
          <p:nvSpPr>
            <p:cNvPr name="Freeform 14" id="14" descr="preencoded.png"/>
            <p:cNvSpPr/>
            <p:nvPr/>
          </p:nvSpPr>
          <p:spPr>
            <a:xfrm flipH="false" flipV="false" rot="0">
              <a:off x="0" y="0"/>
              <a:ext cx="6893687" cy="1905000"/>
            </a:xfrm>
            <a:custGeom>
              <a:avLst/>
              <a:gdLst/>
              <a:ahLst/>
              <a:cxnLst/>
              <a:rect r="r" b="b" t="t" l="l"/>
              <a:pathLst>
                <a:path h="1905000" w="6893687">
                  <a:moveTo>
                    <a:pt x="0" y="0"/>
                  </a:moveTo>
                  <a:lnTo>
                    <a:pt x="6893687" y="0"/>
                  </a:lnTo>
                  <a:lnTo>
                    <a:pt x="6893687" y="1905000"/>
                  </a:lnTo>
                  <a:lnTo>
                    <a:pt x="0" y="1905000"/>
                  </a:lnTo>
                  <a:lnTo>
                    <a:pt x="0" y="0"/>
                  </a:lnTo>
                  <a:close/>
                </a:path>
              </a:pathLst>
            </a:custGeom>
            <a:blipFill>
              <a:blip r:embed="rId4"/>
              <a:stretch>
                <a:fillRect l="-17" t="0" r="-17" b="0"/>
              </a:stretch>
            </a:blipFill>
          </p:spPr>
        </p:sp>
      </p:grpSp>
      <p:sp>
        <p:nvSpPr>
          <p:cNvPr name="TextBox 15" id="15"/>
          <p:cNvSpPr txBox="true"/>
          <p:nvPr/>
        </p:nvSpPr>
        <p:spPr>
          <a:xfrm rot="0">
            <a:off x="6723525" y="4830114"/>
            <a:ext cx="3834848" cy="498406"/>
          </a:xfrm>
          <a:prstGeom prst="rect">
            <a:avLst/>
          </a:prstGeom>
        </p:spPr>
        <p:txBody>
          <a:bodyPr anchor="t" rtlCol="false" tIns="0" lIns="0" bIns="0" rIns="0">
            <a:spAutoFit/>
          </a:bodyPr>
          <a:lstStyle/>
          <a:p>
            <a:pPr algn="l">
              <a:lnSpc>
                <a:spcPts val="3774"/>
              </a:lnSpc>
            </a:pPr>
            <a:r>
              <a:rPr lang="en-US" sz="3005" b="true">
                <a:solidFill>
                  <a:srgbClr val="DAD8E9"/>
                </a:solidFill>
                <a:latin typeface="Prompt Medium"/>
                <a:ea typeface="Prompt Medium"/>
                <a:cs typeface="Prompt Medium"/>
                <a:sym typeface="Prompt Medium"/>
              </a:rPr>
              <a:t>Machine Learning</a:t>
            </a:r>
          </a:p>
        </p:txBody>
      </p:sp>
      <p:sp>
        <p:nvSpPr>
          <p:cNvPr name="TextBox 16" id="16"/>
          <p:cNvSpPr txBox="true"/>
          <p:nvPr/>
        </p:nvSpPr>
        <p:spPr>
          <a:xfrm rot="0">
            <a:off x="6723525" y="5421281"/>
            <a:ext cx="5092156" cy="1771072"/>
          </a:xfrm>
          <a:prstGeom prst="rect">
            <a:avLst/>
          </a:prstGeom>
        </p:spPr>
        <p:txBody>
          <a:bodyPr anchor="t" rtlCol="false" tIns="0" lIns="0" bIns="0" rIns="0">
            <a:spAutoFit/>
          </a:bodyPr>
          <a:lstStyle/>
          <a:p>
            <a:pPr algn="l">
              <a:lnSpc>
                <a:spcPts val="4333"/>
              </a:lnSpc>
            </a:pPr>
            <a:r>
              <a:rPr lang="en-US" sz="2656">
                <a:solidFill>
                  <a:srgbClr val="DAD8E9"/>
                </a:solidFill>
                <a:latin typeface="Mukta Light"/>
                <a:ea typeface="Mukta Light"/>
                <a:cs typeface="Mukta Light"/>
                <a:sym typeface="Mukta Light"/>
              </a:rPr>
              <a:t>A subset of AI where systems learn from data without explicit programming</a:t>
            </a:r>
          </a:p>
        </p:txBody>
      </p:sp>
      <p:sp>
        <p:nvSpPr>
          <p:cNvPr name="TextBox 17" id="17"/>
          <p:cNvSpPr txBox="true"/>
          <p:nvPr/>
        </p:nvSpPr>
        <p:spPr>
          <a:xfrm rot="0">
            <a:off x="6723525" y="7285102"/>
            <a:ext cx="5092156" cy="1218822"/>
          </a:xfrm>
          <a:prstGeom prst="rect">
            <a:avLst/>
          </a:prstGeom>
        </p:spPr>
        <p:txBody>
          <a:bodyPr anchor="t" rtlCol="false" tIns="0" lIns="0" bIns="0" rIns="0">
            <a:spAutoFit/>
          </a:bodyPr>
          <a:lstStyle/>
          <a:p>
            <a:pPr algn="l">
              <a:lnSpc>
                <a:spcPts val="4333"/>
              </a:lnSpc>
            </a:pPr>
            <a:r>
              <a:rPr lang="en-US" sz="2656" i="true">
                <a:solidFill>
                  <a:srgbClr val="DAD8E9"/>
                </a:solidFill>
                <a:latin typeface="Mukta Light"/>
                <a:ea typeface="Mukta Light"/>
                <a:cs typeface="Mukta Light"/>
                <a:sym typeface="Mukta Light"/>
              </a:rPr>
              <a:t>Example: Email spam filters that improve over time</a:t>
            </a:r>
          </a:p>
        </p:txBody>
      </p:sp>
      <p:grpSp>
        <p:nvGrpSpPr>
          <p:cNvPr name="Group 18" id="18"/>
          <p:cNvGrpSpPr/>
          <p:nvPr/>
        </p:nvGrpSpPr>
        <p:grpSpPr>
          <a:xfrm rot="0">
            <a:off x="12505763" y="2951213"/>
            <a:ext cx="5782227" cy="1597853"/>
            <a:chOff x="0" y="0"/>
            <a:chExt cx="6893712" cy="1905000"/>
          </a:xfrm>
        </p:grpSpPr>
        <p:sp>
          <p:nvSpPr>
            <p:cNvPr name="Freeform 19" id="19" descr="preencoded.png"/>
            <p:cNvSpPr/>
            <p:nvPr/>
          </p:nvSpPr>
          <p:spPr>
            <a:xfrm flipH="false" flipV="false" rot="0">
              <a:off x="0" y="0"/>
              <a:ext cx="6893687" cy="1905000"/>
            </a:xfrm>
            <a:custGeom>
              <a:avLst/>
              <a:gdLst/>
              <a:ahLst/>
              <a:cxnLst/>
              <a:rect r="r" b="b" t="t" l="l"/>
              <a:pathLst>
                <a:path h="1905000" w="6893687">
                  <a:moveTo>
                    <a:pt x="0" y="0"/>
                  </a:moveTo>
                  <a:lnTo>
                    <a:pt x="6893687" y="0"/>
                  </a:lnTo>
                  <a:lnTo>
                    <a:pt x="6893687" y="1905000"/>
                  </a:lnTo>
                  <a:lnTo>
                    <a:pt x="0" y="1905000"/>
                  </a:lnTo>
                  <a:lnTo>
                    <a:pt x="0" y="0"/>
                  </a:lnTo>
                  <a:close/>
                </a:path>
              </a:pathLst>
            </a:custGeom>
            <a:blipFill>
              <a:blip r:embed="rId4"/>
              <a:stretch>
                <a:fillRect l="-17" t="0" r="-17" b="0"/>
              </a:stretch>
            </a:blipFill>
          </p:spPr>
        </p:sp>
      </p:grpSp>
      <p:sp>
        <p:nvSpPr>
          <p:cNvPr name="TextBox 20" id="20"/>
          <p:cNvSpPr txBox="true"/>
          <p:nvPr/>
        </p:nvSpPr>
        <p:spPr>
          <a:xfrm rot="0">
            <a:off x="12850803" y="4312474"/>
            <a:ext cx="3834848" cy="498406"/>
          </a:xfrm>
          <a:prstGeom prst="rect">
            <a:avLst/>
          </a:prstGeom>
        </p:spPr>
        <p:txBody>
          <a:bodyPr anchor="t" rtlCol="false" tIns="0" lIns="0" bIns="0" rIns="0">
            <a:spAutoFit/>
          </a:bodyPr>
          <a:lstStyle/>
          <a:p>
            <a:pPr algn="l">
              <a:lnSpc>
                <a:spcPts val="3774"/>
              </a:lnSpc>
            </a:pPr>
            <a:r>
              <a:rPr lang="en-US" sz="3005" b="true">
                <a:solidFill>
                  <a:srgbClr val="DAD8E9"/>
                </a:solidFill>
                <a:latin typeface="Prompt Medium"/>
                <a:ea typeface="Prompt Medium"/>
                <a:cs typeface="Prompt Medium"/>
                <a:sym typeface="Prompt Medium"/>
              </a:rPr>
              <a:t>Deep Learning</a:t>
            </a:r>
          </a:p>
        </p:txBody>
      </p:sp>
      <p:sp>
        <p:nvSpPr>
          <p:cNvPr name="TextBox 21" id="21"/>
          <p:cNvSpPr txBox="true"/>
          <p:nvPr/>
        </p:nvSpPr>
        <p:spPr>
          <a:xfrm rot="0">
            <a:off x="12850803" y="4903640"/>
            <a:ext cx="5092156" cy="1771072"/>
          </a:xfrm>
          <a:prstGeom prst="rect">
            <a:avLst/>
          </a:prstGeom>
        </p:spPr>
        <p:txBody>
          <a:bodyPr anchor="t" rtlCol="false" tIns="0" lIns="0" bIns="0" rIns="0">
            <a:spAutoFit/>
          </a:bodyPr>
          <a:lstStyle/>
          <a:p>
            <a:pPr algn="l">
              <a:lnSpc>
                <a:spcPts val="4333"/>
              </a:lnSpc>
            </a:pPr>
            <a:r>
              <a:rPr lang="en-US" sz="2656">
                <a:solidFill>
                  <a:srgbClr val="DAD8E9"/>
                </a:solidFill>
                <a:latin typeface="Mukta Light"/>
                <a:ea typeface="Mukta Light"/>
                <a:cs typeface="Mukta Light"/>
                <a:sym typeface="Mukta Light"/>
              </a:rPr>
              <a:t>A subset of ML using neural networks with multiple layers to process complex patterns</a:t>
            </a:r>
          </a:p>
        </p:txBody>
      </p:sp>
      <p:sp>
        <p:nvSpPr>
          <p:cNvPr name="TextBox 22" id="22"/>
          <p:cNvSpPr txBox="true"/>
          <p:nvPr/>
        </p:nvSpPr>
        <p:spPr>
          <a:xfrm rot="0">
            <a:off x="12850803" y="6767472"/>
            <a:ext cx="5092156" cy="1218822"/>
          </a:xfrm>
          <a:prstGeom prst="rect">
            <a:avLst/>
          </a:prstGeom>
        </p:spPr>
        <p:txBody>
          <a:bodyPr anchor="t" rtlCol="false" tIns="0" lIns="0" bIns="0" rIns="0">
            <a:spAutoFit/>
          </a:bodyPr>
          <a:lstStyle/>
          <a:p>
            <a:pPr algn="l">
              <a:lnSpc>
                <a:spcPts val="4333"/>
              </a:lnSpc>
            </a:pPr>
            <a:r>
              <a:rPr lang="en-US" sz="2656" i="true">
                <a:solidFill>
                  <a:srgbClr val="DAD8E9"/>
                </a:solidFill>
                <a:latin typeface="Mukta Light"/>
                <a:ea typeface="Mukta Light"/>
                <a:cs typeface="Mukta Light"/>
                <a:sym typeface="Mukta Light"/>
              </a:rPr>
              <a:t>Example: Image recognition, voice assistants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sp>
        <p:nvSpPr>
          <p:cNvPr name="TextBox 6" id="6"/>
          <p:cNvSpPr txBox="true"/>
          <p:nvPr/>
        </p:nvSpPr>
        <p:spPr>
          <a:xfrm rot="0">
            <a:off x="5907881" y="142875"/>
            <a:ext cx="6858000" cy="885825"/>
          </a:xfrm>
          <a:prstGeom prst="rect">
            <a:avLst/>
          </a:prstGeom>
        </p:spPr>
        <p:txBody>
          <a:bodyPr anchor="t" rtlCol="false" tIns="0" lIns="0" bIns="0" rIns="0">
            <a:spAutoFit/>
          </a:bodyPr>
          <a:lstStyle/>
          <a:p>
            <a:pPr algn="l">
              <a:lnSpc>
                <a:spcPts val="6749"/>
              </a:lnSpc>
            </a:pPr>
            <a:r>
              <a:rPr lang="en-US" sz="5374" b="true">
                <a:solidFill>
                  <a:srgbClr val="C6BFEE"/>
                </a:solidFill>
                <a:latin typeface="Prompt Medium"/>
                <a:ea typeface="Prompt Medium"/>
                <a:cs typeface="Prompt Medium"/>
                <a:sym typeface="Prompt Medium"/>
              </a:rPr>
              <a:t>AI in Your Daily Life</a:t>
            </a:r>
          </a:p>
        </p:txBody>
      </p:sp>
      <p:grpSp>
        <p:nvGrpSpPr>
          <p:cNvPr name="Group 7" id="7"/>
          <p:cNvGrpSpPr/>
          <p:nvPr/>
        </p:nvGrpSpPr>
        <p:grpSpPr>
          <a:xfrm rot="0">
            <a:off x="860655" y="1584581"/>
            <a:ext cx="3051323" cy="3049749"/>
            <a:chOff x="0" y="0"/>
            <a:chExt cx="2895709" cy="2894216"/>
          </a:xfrm>
        </p:grpSpPr>
        <p:sp>
          <p:nvSpPr>
            <p:cNvPr name="Freeform 8" id="8" descr="preencoded.png"/>
            <p:cNvSpPr/>
            <p:nvPr/>
          </p:nvSpPr>
          <p:spPr>
            <a:xfrm flipH="false" flipV="false" rot="0">
              <a:off x="0" y="0"/>
              <a:ext cx="2895697" cy="2894203"/>
            </a:xfrm>
            <a:custGeom>
              <a:avLst/>
              <a:gdLst/>
              <a:ahLst/>
              <a:cxnLst/>
              <a:rect r="r" b="b" t="t" l="l"/>
              <a:pathLst>
                <a:path h="2894203" w="2895697">
                  <a:moveTo>
                    <a:pt x="0" y="0"/>
                  </a:moveTo>
                  <a:lnTo>
                    <a:pt x="2895697" y="0"/>
                  </a:lnTo>
                  <a:lnTo>
                    <a:pt x="2895697" y="2894203"/>
                  </a:lnTo>
                  <a:lnTo>
                    <a:pt x="0" y="2894203"/>
                  </a:lnTo>
                  <a:lnTo>
                    <a:pt x="0" y="0"/>
                  </a:lnTo>
                  <a:close/>
                </a:path>
              </a:pathLst>
            </a:custGeom>
            <a:blipFill>
              <a:blip r:embed="rId4"/>
              <a:stretch>
                <a:fillRect l="0" t="-25" r="0" b="-26"/>
              </a:stretch>
            </a:blipFill>
          </p:spPr>
        </p:sp>
      </p:grpSp>
      <p:sp>
        <p:nvSpPr>
          <p:cNvPr name="TextBox 9" id="9"/>
          <p:cNvSpPr txBox="true"/>
          <p:nvPr/>
        </p:nvSpPr>
        <p:spPr>
          <a:xfrm rot="0">
            <a:off x="446245" y="5171161"/>
            <a:ext cx="4820182" cy="581115"/>
          </a:xfrm>
          <a:prstGeom prst="rect">
            <a:avLst/>
          </a:prstGeom>
        </p:spPr>
        <p:txBody>
          <a:bodyPr anchor="t" rtlCol="false" tIns="0" lIns="0" bIns="0" rIns="0">
            <a:spAutoFit/>
          </a:bodyPr>
          <a:lstStyle/>
          <a:p>
            <a:pPr algn="l">
              <a:lnSpc>
                <a:spcPts val="4741"/>
              </a:lnSpc>
            </a:pPr>
            <a:r>
              <a:rPr lang="en-US" sz="3775" b="true">
                <a:solidFill>
                  <a:srgbClr val="DAD8E9"/>
                </a:solidFill>
                <a:latin typeface="Prompt Medium"/>
                <a:ea typeface="Prompt Medium"/>
                <a:cs typeface="Prompt Medium"/>
                <a:sym typeface="Prompt Medium"/>
              </a:rPr>
              <a:t>Voice Assistants</a:t>
            </a:r>
          </a:p>
        </p:txBody>
      </p:sp>
      <p:sp>
        <p:nvSpPr>
          <p:cNvPr name="TextBox 10" id="10"/>
          <p:cNvSpPr txBox="true"/>
          <p:nvPr/>
        </p:nvSpPr>
        <p:spPr>
          <a:xfrm rot="0">
            <a:off x="446245" y="5909663"/>
            <a:ext cx="5260988" cy="3372516"/>
          </a:xfrm>
          <a:prstGeom prst="rect">
            <a:avLst/>
          </a:prstGeom>
        </p:spPr>
        <p:txBody>
          <a:bodyPr anchor="t" rtlCol="false" tIns="0" lIns="0" bIns="0" rIns="0">
            <a:spAutoFit/>
          </a:bodyPr>
          <a:lstStyle/>
          <a:p>
            <a:pPr algn="l">
              <a:lnSpc>
                <a:spcPts val="5444"/>
              </a:lnSpc>
            </a:pPr>
            <a:r>
              <a:rPr lang="en-US" sz="3336">
                <a:solidFill>
                  <a:srgbClr val="DAD8E9"/>
                </a:solidFill>
                <a:latin typeface="Mukta Light"/>
                <a:ea typeface="Mukta Light"/>
                <a:cs typeface="Mukta Light"/>
                <a:sym typeface="Mukta Light"/>
              </a:rPr>
              <a:t>Siri, Alexa, and Google Assistant use natural language processing to understand and respond to your spoken commands</a:t>
            </a:r>
          </a:p>
        </p:txBody>
      </p:sp>
      <p:grpSp>
        <p:nvGrpSpPr>
          <p:cNvPr name="Group 11" id="11"/>
          <p:cNvGrpSpPr/>
          <p:nvPr/>
        </p:nvGrpSpPr>
        <p:grpSpPr>
          <a:xfrm rot="0">
            <a:off x="7288236" y="1584581"/>
            <a:ext cx="3049749" cy="3049749"/>
            <a:chOff x="0" y="0"/>
            <a:chExt cx="2894216" cy="2894216"/>
          </a:xfrm>
        </p:grpSpPr>
        <p:sp>
          <p:nvSpPr>
            <p:cNvPr name="Freeform 12" id="12" descr="preencoded.png"/>
            <p:cNvSpPr/>
            <p:nvPr/>
          </p:nvSpPr>
          <p:spPr>
            <a:xfrm flipH="false" flipV="false" rot="0">
              <a:off x="0" y="0"/>
              <a:ext cx="2894203" cy="2894203"/>
            </a:xfrm>
            <a:custGeom>
              <a:avLst/>
              <a:gdLst/>
              <a:ahLst/>
              <a:cxnLst/>
              <a:rect r="r" b="b" t="t" l="l"/>
              <a:pathLst>
                <a:path h="2894203" w="2894203">
                  <a:moveTo>
                    <a:pt x="0" y="0"/>
                  </a:moveTo>
                  <a:lnTo>
                    <a:pt x="2894203" y="0"/>
                  </a:lnTo>
                  <a:lnTo>
                    <a:pt x="2894203" y="2894203"/>
                  </a:lnTo>
                  <a:lnTo>
                    <a:pt x="0" y="2894203"/>
                  </a:lnTo>
                  <a:lnTo>
                    <a:pt x="0" y="0"/>
                  </a:lnTo>
                  <a:close/>
                </a:path>
              </a:pathLst>
            </a:custGeom>
            <a:blipFill>
              <a:blip r:embed="rId5"/>
              <a:stretch>
                <a:fillRect l="0" t="0" r="0" b="0"/>
              </a:stretch>
            </a:blipFill>
          </p:spPr>
        </p:sp>
      </p:grpSp>
      <p:sp>
        <p:nvSpPr>
          <p:cNvPr name="TextBox 13" id="13"/>
          <p:cNvSpPr txBox="true"/>
          <p:nvPr/>
        </p:nvSpPr>
        <p:spPr>
          <a:xfrm rot="0">
            <a:off x="6873826" y="5171161"/>
            <a:ext cx="5258488" cy="1223474"/>
          </a:xfrm>
          <a:prstGeom prst="rect">
            <a:avLst/>
          </a:prstGeom>
        </p:spPr>
        <p:txBody>
          <a:bodyPr anchor="t" rtlCol="false" tIns="0" lIns="0" bIns="0" rIns="0">
            <a:spAutoFit/>
          </a:bodyPr>
          <a:lstStyle/>
          <a:p>
            <a:pPr algn="l">
              <a:lnSpc>
                <a:spcPts val="4741"/>
              </a:lnSpc>
            </a:pPr>
            <a:r>
              <a:rPr lang="en-US" sz="3775" b="true">
                <a:solidFill>
                  <a:srgbClr val="DAD8E9"/>
                </a:solidFill>
                <a:latin typeface="Prompt Medium"/>
                <a:ea typeface="Prompt Medium"/>
                <a:cs typeface="Prompt Medium"/>
                <a:sym typeface="Prompt Medium"/>
              </a:rPr>
              <a:t>Recommendation Systems</a:t>
            </a:r>
          </a:p>
        </p:txBody>
      </p:sp>
      <p:sp>
        <p:nvSpPr>
          <p:cNvPr name="TextBox 14" id="14"/>
          <p:cNvSpPr txBox="true"/>
          <p:nvPr/>
        </p:nvSpPr>
        <p:spPr>
          <a:xfrm rot="0">
            <a:off x="6873826" y="6511875"/>
            <a:ext cx="5258488" cy="2918069"/>
          </a:xfrm>
          <a:prstGeom prst="rect">
            <a:avLst/>
          </a:prstGeom>
        </p:spPr>
        <p:txBody>
          <a:bodyPr anchor="t" rtlCol="false" tIns="0" lIns="0" bIns="0" rIns="0">
            <a:spAutoFit/>
          </a:bodyPr>
          <a:lstStyle/>
          <a:p>
            <a:pPr algn="l">
              <a:lnSpc>
                <a:spcPts val="5444"/>
              </a:lnSpc>
            </a:pPr>
            <a:r>
              <a:rPr lang="en-US" sz="3336">
                <a:solidFill>
                  <a:srgbClr val="DAD8E9"/>
                </a:solidFill>
                <a:latin typeface="Mukta Light"/>
                <a:ea typeface="Mukta Light"/>
                <a:cs typeface="Mukta Light"/>
                <a:sym typeface="Mukta Light"/>
              </a:rPr>
              <a:t>Netflix, Spotify, and Amazon analyse your preferences to suggest content you'll likely enjoy</a:t>
            </a:r>
          </a:p>
        </p:txBody>
      </p:sp>
      <p:grpSp>
        <p:nvGrpSpPr>
          <p:cNvPr name="Group 15" id="15"/>
          <p:cNvGrpSpPr/>
          <p:nvPr/>
        </p:nvGrpSpPr>
        <p:grpSpPr>
          <a:xfrm rot="0">
            <a:off x="13088716" y="1584581"/>
            <a:ext cx="3049749" cy="3049749"/>
            <a:chOff x="0" y="0"/>
            <a:chExt cx="2894216" cy="2894216"/>
          </a:xfrm>
        </p:grpSpPr>
        <p:sp>
          <p:nvSpPr>
            <p:cNvPr name="Freeform 16" id="16" descr="preencoded.png"/>
            <p:cNvSpPr/>
            <p:nvPr/>
          </p:nvSpPr>
          <p:spPr>
            <a:xfrm flipH="false" flipV="false" rot="0">
              <a:off x="0" y="0"/>
              <a:ext cx="2894203" cy="2894203"/>
            </a:xfrm>
            <a:custGeom>
              <a:avLst/>
              <a:gdLst/>
              <a:ahLst/>
              <a:cxnLst/>
              <a:rect r="r" b="b" t="t" l="l"/>
              <a:pathLst>
                <a:path h="2894203" w="2894203">
                  <a:moveTo>
                    <a:pt x="0" y="0"/>
                  </a:moveTo>
                  <a:lnTo>
                    <a:pt x="2894203" y="0"/>
                  </a:lnTo>
                  <a:lnTo>
                    <a:pt x="2894203" y="2894203"/>
                  </a:lnTo>
                  <a:lnTo>
                    <a:pt x="0" y="2894203"/>
                  </a:lnTo>
                  <a:lnTo>
                    <a:pt x="0" y="0"/>
                  </a:lnTo>
                  <a:close/>
                </a:path>
              </a:pathLst>
            </a:custGeom>
            <a:blipFill>
              <a:blip r:embed="rId6"/>
              <a:stretch>
                <a:fillRect l="0" t="0" r="0" b="0"/>
              </a:stretch>
            </a:blipFill>
          </p:spPr>
        </p:sp>
      </p:grpSp>
      <p:sp>
        <p:nvSpPr>
          <p:cNvPr name="TextBox 17" id="17"/>
          <p:cNvSpPr txBox="true"/>
          <p:nvPr/>
        </p:nvSpPr>
        <p:spPr>
          <a:xfrm rot="0">
            <a:off x="12674305" y="5171161"/>
            <a:ext cx="4817696" cy="621262"/>
          </a:xfrm>
          <a:prstGeom prst="rect">
            <a:avLst/>
          </a:prstGeom>
        </p:spPr>
        <p:txBody>
          <a:bodyPr anchor="t" rtlCol="false" tIns="0" lIns="0" bIns="0" rIns="0">
            <a:spAutoFit/>
          </a:bodyPr>
          <a:lstStyle/>
          <a:p>
            <a:pPr algn="l">
              <a:lnSpc>
                <a:spcPts val="4741"/>
              </a:lnSpc>
            </a:pPr>
            <a:r>
              <a:rPr lang="en-US" sz="3775" b="true">
                <a:solidFill>
                  <a:srgbClr val="DAD8E9"/>
                </a:solidFill>
                <a:latin typeface="Prompt Medium"/>
                <a:ea typeface="Prompt Medium"/>
                <a:cs typeface="Prompt Medium"/>
                <a:sym typeface="Prompt Medium"/>
              </a:rPr>
              <a:t>Facial Recognition</a:t>
            </a:r>
          </a:p>
        </p:txBody>
      </p:sp>
      <p:sp>
        <p:nvSpPr>
          <p:cNvPr name="TextBox 18" id="18"/>
          <p:cNvSpPr txBox="true"/>
          <p:nvPr/>
        </p:nvSpPr>
        <p:spPr>
          <a:xfrm rot="0">
            <a:off x="12674305" y="5909663"/>
            <a:ext cx="5258274" cy="2918069"/>
          </a:xfrm>
          <a:prstGeom prst="rect">
            <a:avLst/>
          </a:prstGeom>
        </p:spPr>
        <p:txBody>
          <a:bodyPr anchor="t" rtlCol="false" tIns="0" lIns="0" bIns="0" rIns="0">
            <a:spAutoFit/>
          </a:bodyPr>
          <a:lstStyle/>
          <a:p>
            <a:pPr algn="l">
              <a:lnSpc>
                <a:spcPts val="5444"/>
              </a:lnSpc>
            </a:pPr>
            <a:r>
              <a:rPr lang="en-US" sz="3336">
                <a:solidFill>
                  <a:srgbClr val="DAD8E9"/>
                </a:solidFill>
                <a:latin typeface="Mukta Light"/>
                <a:ea typeface="Mukta Light"/>
                <a:cs typeface="Mukta Light"/>
                <a:sym typeface="Mukta Light"/>
              </a:rPr>
              <a:t>Your smartphone uses AI to identify your face for secure unlocking and photo organisation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0C23">
                <a:alpha val="90196"/>
              </a:srgbClr>
            </a:solidFill>
            <a:ln w="12700">
              <a:solidFill>
                <a:srgbClr val="000000"/>
              </a:solidFill>
            </a:ln>
          </p:spPr>
        </p:sp>
      </p:grpSp>
      <p:grpSp>
        <p:nvGrpSpPr>
          <p:cNvPr name="Group 6" id="6"/>
          <p:cNvGrpSpPr/>
          <p:nvPr/>
        </p:nvGrpSpPr>
        <p:grpSpPr>
          <a:xfrm rot="0">
            <a:off x="304801" y="3499376"/>
            <a:ext cx="5164123" cy="3581601"/>
            <a:chOff x="0" y="0"/>
            <a:chExt cx="4595609" cy="3187306"/>
          </a:xfrm>
        </p:grpSpPr>
        <p:sp>
          <p:nvSpPr>
            <p:cNvPr name="Freeform 7" id="7"/>
            <p:cNvSpPr/>
            <p:nvPr/>
          </p:nvSpPr>
          <p:spPr>
            <a:xfrm flipH="false" flipV="false" rot="0">
              <a:off x="6350" y="6350"/>
              <a:ext cx="4582922" cy="3174619"/>
            </a:xfrm>
            <a:custGeom>
              <a:avLst/>
              <a:gdLst/>
              <a:ahLst/>
              <a:cxnLst/>
              <a:rect r="r" b="b" t="t" l="l"/>
              <a:pathLst>
                <a:path h="3174619" w="4582922">
                  <a:moveTo>
                    <a:pt x="0" y="134239"/>
                  </a:moveTo>
                  <a:cubicBezTo>
                    <a:pt x="0" y="60071"/>
                    <a:pt x="60198" y="0"/>
                    <a:pt x="134493" y="0"/>
                  </a:cubicBezTo>
                  <a:lnTo>
                    <a:pt x="4448429" y="0"/>
                  </a:lnTo>
                  <a:cubicBezTo>
                    <a:pt x="4522724" y="0"/>
                    <a:pt x="4582922" y="60071"/>
                    <a:pt x="4582922" y="134239"/>
                  </a:cubicBezTo>
                  <a:lnTo>
                    <a:pt x="4582922" y="3040380"/>
                  </a:lnTo>
                  <a:cubicBezTo>
                    <a:pt x="4582922" y="3114548"/>
                    <a:pt x="4522724" y="3174619"/>
                    <a:pt x="4448429" y="3174619"/>
                  </a:cubicBezTo>
                  <a:lnTo>
                    <a:pt x="134493" y="3174619"/>
                  </a:lnTo>
                  <a:cubicBezTo>
                    <a:pt x="60198" y="3174619"/>
                    <a:pt x="0" y="3114421"/>
                    <a:pt x="0" y="3040380"/>
                  </a:cubicBezTo>
                  <a:close/>
                </a:path>
              </a:pathLst>
            </a:custGeom>
            <a:solidFill>
              <a:srgbClr val="542C49"/>
            </a:solidFill>
            <a:ln w="12700">
              <a:solidFill>
                <a:srgbClr val="000000"/>
              </a:solidFill>
            </a:ln>
          </p:spPr>
        </p:sp>
        <p:sp>
          <p:nvSpPr>
            <p:cNvPr name="Freeform 8" id="8"/>
            <p:cNvSpPr/>
            <p:nvPr/>
          </p:nvSpPr>
          <p:spPr>
            <a:xfrm flipH="false" flipV="false" rot="0">
              <a:off x="0" y="0"/>
              <a:ext cx="4595622" cy="3187319"/>
            </a:xfrm>
            <a:custGeom>
              <a:avLst/>
              <a:gdLst/>
              <a:ahLst/>
              <a:cxnLst/>
              <a:rect r="r" b="b" t="t" l="l"/>
              <a:pathLst>
                <a:path h="3187319" w="4595622">
                  <a:moveTo>
                    <a:pt x="0" y="140589"/>
                  </a:moveTo>
                  <a:cubicBezTo>
                    <a:pt x="0" y="62992"/>
                    <a:pt x="62992" y="0"/>
                    <a:pt x="140843" y="0"/>
                  </a:cubicBezTo>
                  <a:lnTo>
                    <a:pt x="4454779" y="0"/>
                  </a:lnTo>
                  <a:lnTo>
                    <a:pt x="4454779" y="6350"/>
                  </a:lnTo>
                  <a:lnTo>
                    <a:pt x="4454779" y="0"/>
                  </a:lnTo>
                  <a:cubicBezTo>
                    <a:pt x="4532503" y="0"/>
                    <a:pt x="4595622" y="62992"/>
                    <a:pt x="4595622" y="140589"/>
                  </a:cubicBezTo>
                  <a:lnTo>
                    <a:pt x="4589272" y="140589"/>
                  </a:lnTo>
                  <a:lnTo>
                    <a:pt x="4595622" y="140589"/>
                  </a:lnTo>
                  <a:lnTo>
                    <a:pt x="4595622" y="3046730"/>
                  </a:lnTo>
                  <a:lnTo>
                    <a:pt x="4589272" y="3046730"/>
                  </a:lnTo>
                  <a:lnTo>
                    <a:pt x="4595622" y="3046730"/>
                  </a:lnTo>
                  <a:cubicBezTo>
                    <a:pt x="4595622" y="3124454"/>
                    <a:pt x="4532630" y="3187319"/>
                    <a:pt x="4454779" y="3187319"/>
                  </a:cubicBezTo>
                  <a:lnTo>
                    <a:pt x="4454779" y="3180969"/>
                  </a:lnTo>
                  <a:lnTo>
                    <a:pt x="4454779" y="3187319"/>
                  </a:lnTo>
                  <a:lnTo>
                    <a:pt x="140843" y="3187319"/>
                  </a:lnTo>
                  <a:lnTo>
                    <a:pt x="140843" y="3180969"/>
                  </a:lnTo>
                  <a:lnTo>
                    <a:pt x="140843" y="3187319"/>
                  </a:lnTo>
                  <a:cubicBezTo>
                    <a:pt x="62992" y="3187319"/>
                    <a:pt x="0" y="3124327"/>
                    <a:pt x="0" y="3046730"/>
                  </a:cubicBezTo>
                  <a:lnTo>
                    <a:pt x="0" y="140589"/>
                  </a:lnTo>
                  <a:lnTo>
                    <a:pt x="6350" y="140589"/>
                  </a:lnTo>
                  <a:lnTo>
                    <a:pt x="0" y="140589"/>
                  </a:lnTo>
                  <a:moveTo>
                    <a:pt x="12700" y="140589"/>
                  </a:moveTo>
                  <a:lnTo>
                    <a:pt x="12700" y="3046730"/>
                  </a:lnTo>
                  <a:lnTo>
                    <a:pt x="6350" y="3046730"/>
                  </a:lnTo>
                  <a:lnTo>
                    <a:pt x="12700" y="3046730"/>
                  </a:lnTo>
                  <a:cubicBezTo>
                    <a:pt x="12700" y="3117342"/>
                    <a:pt x="70104" y="3174619"/>
                    <a:pt x="140843" y="3174619"/>
                  </a:cubicBezTo>
                  <a:lnTo>
                    <a:pt x="4454779" y="3174619"/>
                  </a:lnTo>
                  <a:cubicBezTo>
                    <a:pt x="4525518" y="3174619"/>
                    <a:pt x="4582922" y="3117342"/>
                    <a:pt x="4582922" y="3046730"/>
                  </a:cubicBezTo>
                  <a:lnTo>
                    <a:pt x="4582922" y="140589"/>
                  </a:lnTo>
                  <a:cubicBezTo>
                    <a:pt x="4582922" y="69977"/>
                    <a:pt x="4525518" y="12700"/>
                    <a:pt x="4454779" y="12700"/>
                  </a:cubicBezTo>
                  <a:lnTo>
                    <a:pt x="140843" y="12700"/>
                  </a:lnTo>
                  <a:lnTo>
                    <a:pt x="140843" y="6350"/>
                  </a:lnTo>
                  <a:lnTo>
                    <a:pt x="140843" y="12700"/>
                  </a:lnTo>
                  <a:cubicBezTo>
                    <a:pt x="70104" y="12700"/>
                    <a:pt x="12700" y="69977"/>
                    <a:pt x="12700" y="140589"/>
                  </a:cubicBezTo>
                  <a:close/>
                </a:path>
              </a:pathLst>
            </a:custGeom>
            <a:solidFill>
              <a:srgbClr val="6D4562"/>
            </a:solidFill>
            <a:ln w="12700">
              <a:solidFill>
                <a:srgbClr val="000000"/>
              </a:solidFill>
            </a:ln>
          </p:spPr>
        </p:sp>
      </p:grpSp>
      <p:grpSp>
        <p:nvGrpSpPr>
          <p:cNvPr name="Group 9" id="9"/>
          <p:cNvGrpSpPr/>
          <p:nvPr/>
        </p:nvGrpSpPr>
        <p:grpSpPr>
          <a:xfrm rot="0">
            <a:off x="5733610" y="3499376"/>
            <a:ext cx="5164351" cy="3581601"/>
            <a:chOff x="0" y="0"/>
            <a:chExt cx="4595812" cy="3187306"/>
          </a:xfrm>
        </p:grpSpPr>
        <p:sp>
          <p:nvSpPr>
            <p:cNvPr name="Freeform 10" id="10"/>
            <p:cNvSpPr/>
            <p:nvPr/>
          </p:nvSpPr>
          <p:spPr>
            <a:xfrm flipH="false" flipV="false" rot="0">
              <a:off x="6350" y="6350"/>
              <a:ext cx="4583176" cy="3174619"/>
            </a:xfrm>
            <a:custGeom>
              <a:avLst/>
              <a:gdLst/>
              <a:ahLst/>
              <a:cxnLst/>
              <a:rect r="r" b="b" t="t" l="l"/>
              <a:pathLst>
                <a:path h="3174619" w="4583176">
                  <a:moveTo>
                    <a:pt x="0" y="134239"/>
                  </a:moveTo>
                  <a:cubicBezTo>
                    <a:pt x="0" y="60071"/>
                    <a:pt x="60198" y="0"/>
                    <a:pt x="134493" y="0"/>
                  </a:cubicBezTo>
                  <a:lnTo>
                    <a:pt x="4448683" y="0"/>
                  </a:lnTo>
                  <a:cubicBezTo>
                    <a:pt x="4522978" y="0"/>
                    <a:pt x="4583176" y="60071"/>
                    <a:pt x="4583176" y="134239"/>
                  </a:cubicBezTo>
                  <a:lnTo>
                    <a:pt x="4583176" y="3040380"/>
                  </a:lnTo>
                  <a:cubicBezTo>
                    <a:pt x="4583176" y="3114548"/>
                    <a:pt x="4522978" y="3174619"/>
                    <a:pt x="4448683" y="3174619"/>
                  </a:cubicBezTo>
                  <a:lnTo>
                    <a:pt x="134493" y="3174619"/>
                  </a:lnTo>
                  <a:cubicBezTo>
                    <a:pt x="60198" y="3174619"/>
                    <a:pt x="0" y="3114421"/>
                    <a:pt x="0" y="3040380"/>
                  </a:cubicBezTo>
                  <a:close/>
                </a:path>
              </a:pathLst>
            </a:custGeom>
            <a:solidFill>
              <a:srgbClr val="542C49"/>
            </a:solidFill>
            <a:ln w="12700">
              <a:solidFill>
                <a:srgbClr val="000000"/>
              </a:solidFill>
            </a:ln>
          </p:spPr>
        </p:sp>
        <p:sp>
          <p:nvSpPr>
            <p:cNvPr name="Freeform 11" id="11"/>
            <p:cNvSpPr/>
            <p:nvPr/>
          </p:nvSpPr>
          <p:spPr>
            <a:xfrm flipH="false" flipV="false" rot="0">
              <a:off x="0" y="0"/>
              <a:ext cx="4595876" cy="3187319"/>
            </a:xfrm>
            <a:custGeom>
              <a:avLst/>
              <a:gdLst/>
              <a:ahLst/>
              <a:cxnLst/>
              <a:rect r="r" b="b" t="t" l="l"/>
              <a:pathLst>
                <a:path h="3187319" w="4595876">
                  <a:moveTo>
                    <a:pt x="0" y="140589"/>
                  </a:moveTo>
                  <a:cubicBezTo>
                    <a:pt x="0" y="62992"/>
                    <a:pt x="62992" y="0"/>
                    <a:pt x="140843" y="0"/>
                  </a:cubicBezTo>
                  <a:lnTo>
                    <a:pt x="4455033" y="0"/>
                  </a:lnTo>
                  <a:lnTo>
                    <a:pt x="4455033" y="6350"/>
                  </a:lnTo>
                  <a:lnTo>
                    <a:pt x="4455033" y="0"/>
                  </a:lnTo>
                  <a:cubicBezTo>
                    <a:pt x="4532757" y="0"/>
                    <a:pt x="4595876" y="62992"/>
                    <a:pt x="4595876" y="140589"/>
                  </a:cubicBezTo>
                  <a:lnTo>
                    <a:pt x="4589526" y="140589"/>
                  </a:lnTo>
                  <a:lnTo>
                    <a:pt x="4595876" y="140589"/>
                  </a:lnTo>
                  <a:lnTo>
                    <a:pt x="4595876" y="3046730"/>
                  </a:lnTo>
                  <a:lnTo>
                    <a:pt x="4589526" y="3046730"/>
                  </a:lnTo>
                  <a:lnTo>
                    <a:pt x="4595876" y="3046730"/>
                  </a:lnTo>
                  <a:cubicBezTo>
                    <a:pt x="4595876" y="3124454"/>
                    <a:pt x="4532884" y="3187319"/>
                    <a:pt x="4455033" y="3187319"/>
                  </a:cubicBezTo>
                  <a:lnTo>
                    <a:pt x="4455033" y="3180969"/>
                  </a:lnTo>
                  <a:lnTo>
                    <a:pt x="4455033" y="3187319"/>
                  </a:lnTo>
                  <a:lnTo>
                    <a:pt x="140843" y="3187319"/>
                  </a:lnTo>
                  <a:lnTo>
                    <a:pt x="140843" y="3180969"/>
                  </a:lnTo>
                  <a:lnTo>
                    <a:pt x="140843" y="3187319"/>
                  </a:lnTo>
                  <a:cubicBezTo>
                    <a:pt x="62992" y="3187319"/>
                    <a:pt x="0" y="3124327"/>
                    <a:pt x="0" y="3046730"/>
                  </a:cubicBezTo>
                  <a:lnTo>
                    <a:pt x="0" y="140589"/>
                  </a:lnTo>
                  <a:lnTo>
                    <a:pt x="6350" y="140589"/>
                  </a:lnTo>
                  <a:lnTo>
                    <a:pt x="0" y="140589"/>
                  </a:lnTo>
                  <a:moveTo>
                    <a:pt x="12700" y="140589"/>
                  </a:moveTo>
                  <a:lnTo>
                    <a:pt x="12700" y="3046730"/>
                  </a:lnTo>
                  <a:lnTo>
                    <a:pt x="6350" y="3046730"/>
                  </a:lnTo>
                  <a:lnTo>
                    <a:pt x="12700" y="3046730"/>
                  </a:lnTo>
                  <a:cubicBezTo>
                    <a:pt x="12700" y="3117342"/>
                    <a:pt x="70104" y="3174619"/>
                    <a:pt x="140843" y="3174619"/>
                  </a:cubicBezTo>
                  <a:lnTo>
                    <a:pt x="4455033" y="3174619"/>
                  </a:lnTo>
                  <a:cubicBezTo>
                    <a:pt x="4525772" y="3174619"/>
                    <a:pt x="4583176" y="3117342"/>
                    <a:pt x="4583176" y="3046730"/>
                  </a:cubicBezTo>
                  <a:lnTo>
                    <a:pt x="4583176" y="140589"/>
                  </a:lnTo>
                  <a:cubicBezTo>
                    <a:pt x="4583176" y="69977"/>
                    <a:pt x="4525772" y="12700"/>
                    <a:pt x="4455033" y="12700"/>
                  </a:cubicBezTo>
                  <a:lnTo>
                    <a:pt x="140843" y="12700"/>
                  </a:lnTo>
                  <a:lnTo>
                    <a:pt x="140843" y="6350"/>
                  </a:lnTo>
                  <a:lnTo>
                    <a:pt x="140843" y="12700"/>
                  </a:lnTo>
                  <a:cubicBezTo>
                    <a:pt x="70104" y="12700"/>
                    <a:pt x="12700" y="69977"/>
                    <a:pt x="12700" y="140589"/>
                  </a:cubicBezTo>
                  <a:close/>
                </a:path>
              </a:pathLst>
            </a:custGeom>
            <a:solidFill>
              <a:srgbClr val="6D4562"/>
            </a:solidFill>
            <a:ln w="12700">
              <a:solidFill>
                <a:srgbClr val="000000"/>
              </a:solidFill>
            </a:ln>
          </p:spPr>
        </p:sp>
      </p:grpSp>
      <p:grpSp>
        <p:nvGrpSpPr>
          <p:cNvPr name="Group 12" id="12"/>
          <p:cNvGrpSpPr/>
          <p:nvPr/>
        </p:nvGrpSpPr>
        <p:grpSpPr>
          <a:xfrm rot="0">
            <a:off x="304801" y="7345649"/>
            <a:ext cx="10593160" cy="2560319"/>
            <a:chOff x="0" y="0"/>
            <a:chExt cx="9426969" cy="2278456"/>
          </a:xfrm>
        </p:grpSpPr>
        <p:sp>
          <p:nvSpPr>
            <p:cNvPr name="Freeform 13" id="13"/>
            <p:cNvSpPr/>
            <p:nvPr/>
          </p:nvSpPr>
          <p:spPr>
            <a:xfrm flipH="false" flipV="false" rot="0">
              <a:off x="6350" y="6350"/>
              <a:ext cx="9414256" cy="2265680"/>
            </a:xfrm>
            <a:custGeom>
              <a:avLst/>
              <a:gdLst/>
              <a:ahLst/>
              <a:cxnLst/>
              <a:rect r="r" b="b" t="t" l="l"/>
              <a:pathLst>
                <a:path h="2265680" w="9414256">
                  <a:moveTo>
                    <a:pt x="0" y="134239"/>
                  </a:moveTo>
                  <a:cubicBezTo>
                    <a:pt x="0" y="60071"/>
                    <a:pt x="60325" y="0"/>
                    <a:pt x="134874" y="0"/>
                  </a:cubicBezTo>
                  <a:lnTo>
                    <a:pt x="9279382" y="0"/>
                  </a:lnTo>
                  <a:cubicBezTo>
                    <a:pt x="9353803" y="0"/>
                    <a:pt x="9414256" y="60071"/>
                    <a:pt x="9414256" y="134239"/>
                  </a:cubicBezTo>
                  <a:lnTo>
                    <a:pt x="9414256" y="2131441"/>
                  </a:lnTo>
                  <a:cubicBezTo>
                    <a:pt x="9414256" y="2205609"/>
                    <a:pt x="9353931" y="2265680"/>
                    <a:pt x="9279382" y="2265680"/>
                  </a:cubicBezTo>
                  <a:lnTo>
                    <a:pt x="134874" y="2265680"/>
                  </a:lnTo>
                  <a:cubicBezTo>
                    <a:pt x="60325" y="2265807"/>
                    <a:pt x="0" y="2205609"/>
                    <a:pt x="0" y="2131441"/>
                  </a:cubicBezTo>
                  <a:close/>
                </a:path>
              </a:pathLst>
            </a:custGeom>
            <a:solidFill>
              <a:srgbClr val="542C49"/>
            </a:solidFill>
            <a:ln w="12700">
              <a:solidFill>
                <a:srgbClr val="000000"/>
              </a:solidFill>
            </a:ln>
          </p:spPr>
        </p:sp>
        <p:sp>
          <p:nvSpPr>
            <p:cNvPr name="Freeform 14" id="14"/>
            <p:cNvSpPr/>
            <p:nvPr/>
          </p:nvSpPr>
          <p:spPr>
            <a:xfrm flipH="false" flipV="false" rot="0">
              <a:off x="0" y="0"/>
              <a:ext cx="9426956" cy="2278380"/>
            </a:xfrm>
            <a:custGeom>
              <a:avLst/>
              <a:gdLst/>
              <a:ahLst/>
              <a:cxnLst/>
              <a:rect r="r" b="b" t="t" l="l"/>
              <a:pathLst>
                <a:path h="2278380" w="9426956">
                  <a:moveTo>
                    <a:pt x="0" y="140589"/>
                  </a:moveTo>
                  <a:cubicBezTo>
                    <a:pt x="0" y="62992"/>
                    <a:pt x="63246" y="0"/>
                    <a:pt x="141224" y="0"/>
                  </a:cubicBezTo>
                  <a:lnTo>
                    <a:pt x="9285732" y="0"/>
                  </a:lnTo>
                  <a:lnTo>
                    <a:pt x="9285732" y="6350"/>
                  </a:lnTo>
                  <a:lnTo>
                    <a:pt x="9285732" y="0"/>
                  </a:lnTo>
                  <a:cubicBezTo>
                    <a:pt x="9363710" y="0"/>
                    <a:pt x="9426956" y="62992"/>
                    <a:pt x="9426956" y="140589"/>
                  </a:cubicBezTo>
                  <a:lnTo>
                    <a:pt x="9420606" y="140589"/>
                  </a:lnTo>
                  <a:lnTo>
                    <a:pt x="9426956" y="140589"/>
                  </a:lnTo>
                  <a:lnTo>
                    <a:pt x="9426956" y="2137791"/>
                  </a:lnTo>
                  <a:lnTo>
                    <a:pt x="9420606" y="2137791"/>
                  </a:lnTo>
                  <a:lnTo>
                    <a:pt x="9426956" y="2137791"/>
                  </a:lnTo>
                  <a:cubicBezTo>
                    <a:pt x="9426956" y="2215515"/>
                    <a:pt x="9363710" y="2278380"/>
                    <a:pt x="9285732" y="2278380"/>
                  </a:cubicBezTo>
                  <a:lnTo>
                    <a:pt x="9285732" y="2272030"/>
                  </a:lnTo>
                  <a:lnTo>
                    <a:pt x="9285732" y="2278380"/>
                  </a:lnTo>
                  <a:lnTo>
                    <a:pt x="141224" y="2278380"/>
                  </a:lnTo>
                  <a:lnTo>
                    <a:pt x="141224" y="2272030"/>
                  </a:lnTo>
                  <a:lnTo>
                    <a:pt x="141224" y="2278380"/>
                  </a:lnTo>
                  <a:cubicBezTo>
                    <a:pt x="63246" y="2278507"/>
                    <a:pt x="0" y="2215515"/>
                    <a:pt x="0" y="2137791"/>
                  </a:cubicBezTo>
                  <a:lnTo>
                    <a:pt x="0" y="140589"/>
                  </a:lnTo>
                  <a:lnTo>
                    <a:pt x="6350" y="140589"/>
                  </a:lnTo>
                  <a:lnTo>
                    <a:pt x="0" y="140589"/>
                  </a:lnTo>
                  <a:moveTo>
                    <a:pt x="12700" y="140589"/>
                  </a:moveTo>
                  <a:lnTo>
                    <a:pt x="12700" y="2137791"/>
                  </a:lnTo>
                  <a:lnTo>
                    <a:pt x="6350" y="2137791"/>
                  </a:lnTo>
                  <a:lnTo>
                    <a:pt x="12700" y="2137791"/>
                  </a:lnTo>
                  <a:cubicBezTo>
                    <a:pt x="12700" y="2208403"/>
                    <a:pt x="70231" y="2265680"/>
                    <a:pt x="141224" y="2265680"/>
                  </a:cubicBezTo>
                  <a:lnTo>
                    <a:pt x="9285732" y="2265680"/>
                  </a:lnTo>
                  <a:cubicBezTo>
                    <a:pt x="9356725" y="2265680"/>
                    <a:pt x="9414256" y="2208403"/>
                    <a:pt x="9414256" y="2137791"/>
                  </a:cubicBezTo>
                  <a:lnTo>
                    <a:pt x="9414256" y="140589"/>
                  </a:lnTo>
                  <a:cubicBezTo>
                    <a:pt x="9414256" y="69977"/>
                    <a:pt x="9356725" y="12700"/>
                    <a:pt x="9285732" y="12700"/>
                  </a:cubicBezTo>
                  <a:lnTo>
                    <a:pt x="141224" y="12700"/>
                  </a:lnTo>
                  <a:lnTo>
                    <a:pt x="141224" y="6350"/>
                  </a:lnTo>
                  <a:lnTo>
                    <a:pt x="141224" y="12700"/>
                  </a:lnTo>
                  <a:cubicBezTo>
                    <a:pt x="70231" y="12700"/>
                    <a:pt x="12700" y="69977"/>
                    <a:pt x="12700" y="140589"/>
                  </a:cubicBezTo>
                  <a:close/>
                </a:path>
              </a:pathLst>
            </a:custGeom>
            <a:solidFill>
              <a:srgbClr val="6D4562"/>
            </a:solidFill>
            <a:ln w="12700">
              <a:solidFill>
                <a:srgbClr val="000000"/>
              </a:solidFill>
            </a:ln>
          </p:spPr>
        </p:sp>
      </p:grpSp>
      <p:grpSp>
        <p:nvGrpSpPr>
          <p:cNvPr name="Group 15" id="15"/>
          <p:cNvGrpSpPr/>
          <p:nvPr/>
        </p:nvGrpSpPr>
        <p:grpSpPr>
          <a:xfrm rot="0">
            <a:off x="11284592" y="3974512"/>
            <a:ext cx="7186108" cy="5451626"/>
            <a:chOff x="0" y="0"/>
            <a:chExt cx="14819905" cy="11242884"/>
          </a:xfrm>
        </p:grpSpPr>
        <p:sp>
          <p:nvSpPr>
            <p:cNvPr name="Freeform 16" id="16"/>
            <p:cNvSpPr/>
            <p:nvPr/>
          </p:nvSpPr>
          <p:spPr>
            <a:xfrm flipH="false" flipV="false" rot="0">
              <a:off x="0" y="0"/>
              <a:ext cx="14819886" cy="11242870"/>
            </a:xfrm>
            <a:custGeom>
              <a:avLst/>
              <a:gdLst/>
              <a:ahLst/>
              <a:cxnLst/>
              <a:rect r="r" b="b" t="t" l="l"/>
              <a:pathLst>
                <a:path h="11242870" w="14819886">
                  <a:moveTo>
                    <a:pt x="0" y="0"/>
                  </a:moveTo>
                  <a:lnTo>
                    <a:pt x="14819886" y="0"/>
                  </a:lnTo>
                  <a:lnTo>
                    <a:pt x="14819886" y="11242870"/>
                  </a:lnTo>
                  <a:lnTo>
                    <a:pt x="0" y="11242870"/>
                  </a:lnTo>
                  <a:lnTo>
                    <a:pt x="0" y="0"/>
                  </a:lnTo>
                  <a:close/>
                </a:path>
              </a:pathLst>
            </a:custGeom>
            <a:blipFill>
              <a:blip r:embed="rId4"/>
              <a:stretch>
                <a:fillRect l="-575" t="0" r="-575" b="0"/>
              </a:stretch>
            </a:blipFill>
          </p:spPr>
        </p:sp>
      </p:grpSp>
      <p:sp>
        <p:nvSpPr>
          <p:cNvPr name="TextBox 17" id="17"/>
          <p:cNvSpPr txBox="true"/>
          <p:nvPr/>
        </p:nvSpPr>
        <p:spPr>
          <a:xfrm rot="0">
            <a:off x="2379123" y="368752"/>
            <a:ext cx="13496193" cy="900558"/>
          </a:xfrm>
          <a:prstGeom prst="rect">
            <a:avLst/>
          </a:prstGeom>
        </p:spPr>
        <p:txBody>
          <a:bodyPr anchor="t" rtlCol="false" tIns="0" lIns="0" bIns="0" rIns="0">
            <a:spAutoFit/>
          </a:bodyPr>
          <a:lstStyle/>
          <a:p>
            <a:pPr algn="l">
              <a:lnSpc>
                <a:spcPts val="7183"/>
              </a:lnSpc>
            </a:pPr>
            <a:r>
              <a:rPr lang="en-US" sz="5798" b="true">
                <a:solidFill>
                  <a:srgbClr val="C6BFEE"/>
                </a:solidFill>
                <a:latin typeface="Prompt Medium"/>
                <a:ea typeface="Prompt Medium"/>
                <a:cs typeface="Prompt Medium"/>
                <a:sym typeface="Prompt Medium"/>
              </a:rPr>
              <a:t>Analysing Real-World AI Use Cases</a:t>
            </a:r>
          </a:p>
        </p:txBody>
      </p:sp>
      <p:sp>
        <p:nvSpPr>
          <p:cNvPr name="TextBox 18" id="18"/>
          <p:cNvSpPr txBox="true"/>
          <p:nvPr/>
        </p:nvSpPr>
        <p:spPr>
          <a:xfrm rot="0">
            <a:off x="316376" y="1793184"/>
            <a:ext cx="17160612" cy="1127784"/>
          </a:xfrm>
          <a:prstGeom prst="rect">
            <a:avLst/>
          </a:prstGeom>
        </p:spPr>
        <p:txBody>
          <a:bodyPr anchor="t" rtlCol="false" tIns="0" lIns="0" bIns="0" rIns="0">
            <a:spAutoFit/>
          </a:bodyPr>
          <a:lstStyle/>
          <a:p>
            <a:pPr algn="l">
              <a:lnSpc>
                <a:spcPts val="4539"/>
              </a:lnSpc>
            </a:pPr>
            <a:r>
              <a:rPr lang="en-US" sz="3242">
                <a:solidFill>
                  <a:srgbClr val="DAD8E9"/>
                </a:solidFill>
                <a:latin typeface="Mukta Light"/>
                <a:ea typeface="Mukta Light"/>
                <a:cs typeface="Mukta Light"/>
                <a:sym typeface="Mukta Light"/>
              </a:rPr>
              <a:t>Let's strengthen our understanding by examining how AI solves real problems. Consider these scenarios and identify which type of AI technology is being used.</a:t>
            </a:r>
          </a:p>
        </p:txBody>
      </p:sp>
      <p:sp>
        <p:nvSpPr>
          <p:cNvPr name="TextBox 19" id="19"/>
          <p:cNvSpPr txBox="true"/>
          <p:nvPr/>
        </p:nvSpPr>
        <p:spPr>
          <a:xfrm rot="0">
            <a:off x="685440" y="3870476"/>
            <a:ext cx="3991667" cy="508342"/>
          </a:xfrm>
          <a:prstGeom prst="rect">
            <a:avLst/>
          </a:prstGeom>
        </p:spPr>
        <p:txBody>
          <a:bodyPr anchor="t" rtlCol="false" tIns="0" lIns="0" bIns="0" rIns="0">
            <a:spAutoFit/>
          </a:bodyPr>
          <a:lstStyle/>
          <a:p>
            <a:pPr algn="l">
              <a:lnSpc>
                <a:spcPts val="3839"/>
              </a:lnSpc>
            </a:pPr>
            <a:r>
              <a:rPr lang="en-US" sz="3090" b="true">
                <a:solidFill>
                  <a:srgbClr val="DAD8E9"/>
                </a:solidFill>
                <a:latin typeface="Prompt Medium"/>
                <a:ea typeface="Prompt Medium"/>
                <a:cs typeface="Prompt Medium"/>
                <a:sym typeface="Prompt Medium"/>
              </a:rPr>
              <a:t>Scenario 1</a:t>
            </a:r>
          </a:p>
        </p:txBody>
      </p:sp>
      <p:sp>
        <p:nvSpPr>
          <p:cNvPr name="TextBox 20" id="20"/>
          <p:cNvSpPr txBox="true"/>
          <p:nvPr/>
        </p:nvSpPr>
        <p:spPr>
          <a:xfrm rot="0">
            <a:off x="685440" y="4600625"/>
            <a:ext cx="4402860" cy="1589066"/>
          </a:xfrm>
          <a:prstGeom prst="rect">
            <a:avLst/>
          </a:prstGeom>
        </p:spPr>
        <p:txBody>
          <a:bodyPr anchor="t" rtlCol="false" tIns="0" lIns="0" bIns="0" rIns="0">
            <a:spAutoFit/>
          </a:bodyPr>
          <a:lstStyle/>
          <a:p>
            <a:pPr algn="l">
              <a:lnSpc>
                <a:spcPts val="3932"/>
              </a:lnSpc>
            </a:pPr>
            <a:r>
              <a:rPr lang="en-US" sz="2809">
                <a:solidFill>
                  <a:srgbClr val="DAD8E9"/>
                </a:solidFill>
                <a:latin typeface="Mukta Light"/>
                <a:ea typeface="Mukta Light"/>
                <a:cs typeface="Mukta Light"/>
                <a:sym typeface="Mukta Light"/>
              </a:rPr>
              <a:t>A hospital uses AI to analyse X-ray images and detect early signs of diseases</a:t>
            </a:r>
          </a:p>
        </p:txBody>
      </p:sp>
      <p:sp>
        <p:nvSpPr>
          <p:cNvPr name="TextBox 21" id="21"/>
          <p:cNvSpPr txBox="true"/>
          <p:nvPr/>
        </p:nvSpPr>
        <p:spPr>
          <a:xfrm rot="0">
            <a:off x="6114248" y="3870476"/>
            <a:ext cx="3991667" cy="508342"/>
          </a:xfrm>
          <a:prstGeom prst="rect">
            <a:avLst/>
          </a:prstGeom>
        </p:spPr>
        <p:txBody>
          <a:bodyPr anchor="t" rtlCol="false" tIns="0" lIns="0" bIns="0" rIns="0">
            <a:spAutoFit/>
          </a:bodyPr>
          <a:lstStyle/>
          <a:p>
            <a:pPr algn="l">
              <a:lnSpc>
                <a:spcPts val="3839"/>
              </a:lnSpc>
            </a:pPr>
            <a:r>
              <a:rPr lang="en-US" sz="3090" b="true">
                <a:solidFill>
                  <a:srgbClr val="DAD8E9"/>
                </a:solidFill>
                <a:latin typeface="Prompt Medium"/>
                <a:ea typeface="Prompt Medium"/>
                <a:cs typeface="Prompt Medium"/>
                <a:sym typeface="Prompt Medium"/>
              </a:rPr>
              <a:t>Scenario 2</a:t>
            </a:r>
          </a:p>
        </p:txBody>
      </p:sp>
      <p:sp>
        <p:nvSpPr>
          <p:cNvPr name="TextBox 22" id="22"/>
          <p:cNvSpPr txBox="true"/>
          <p:nvPr/>
        </p:nvSpPr>
        <p:spPr>
          <a:xfrm rot="0">
            <a:off x="6114248" y="4600625"/>
            <a:ext cx="4403074" cy="2099700"/>
          </a:xfrm>
          <a:prstGeom prst="rect">
            <a:avLst/>
          </a:prstGeom>
        </p:spPr>
        <p:txBody>
          <a:bodyPr anchor="t" rtlCol="false" tIns="0" lIns="0" bIns="0" rIns="0">
            <a:spAutoFit/>
          </a:bodyPr>
          <a:lstStyle/>
          <a:p>
            <a:pPr algn="l">
              <a:lnSpc>
                <a:spcPts val="3932"/>
              </a:lnSpc>
            </a:pPr>
            <a:r>
              <a:rPr lang="en-US" sz="2809">
                <a:solidFill>
                  <a:srgbClr val="DAD8E9"/>
                </a:solidFill>
                <a:latin typeface="Mukta Light"/>
                <a:ea typeface="Mukta Light"/>
                <a:cs typeface="Mukta Light"/>
                <a:sym typeface="Mukta Light"/>
              </a:rPr>
              <a:t>Your email automatically sorts messages into primary, social, and promotional categories</a:t>
            </a:r>
          </a:p>
        </p:txBody>
      </p:sp>
      <p:sp>
        <p:nvSpPr>
          <p:cNvPr name="TextBox 23" id="23"/>
          <p:cNvSpPr txBox="true"/>
          <p:nvPr/>
        </p:nvSpPr>
        <p:spPr>
          <a:xfrm rot="0">
            <a:off x="685440" y="7716763"/>
            <a:ext cx="3991667" cy="508342"/>
          </a:xfrm>
          <a:prstGeom prst="rect">
            <a:avLst/>
          </a:prstGeom>
        </p:spPr>
        <p:txBody>
          <a:bodyPr anchor="t" rtlCol="false" tIns="0" lIns="0" bIns="0" rIns="0">
            <a:spAutoFit/>
          </a:bodyPr>
          <a:lstStyle/>
          <a:p>
            <a:pPr algn="l">
              <a:lnSpc>
                <a:spcPts val="3839"/>
              </a:lnSpc>
            </a:pPr>
            <a:r>
              <a:rPr lang="en-US" sz="3090" b="true">
                <a:solidFill>
                  <a:srgbClr val="DAD8E9"/>
                </a:solidFill>
                <a:latin typeface="Prompt Medium"/>
                <a:ea typeface="Prompt Medium"/>
                <a:cs typeface="Prompt Medium"/>
                <a:sym typeface="Prompt Medium"/>
              </a:rPr>
              <a:t>Scenario 3</a:t>
            </a:r>
          </a:p>
        </p:txBody>
      </p:sp>
      <p:sp>
        <p:nvSpPr>
          <p:cNvPr name="TextBox 24" id="24"/>
          <p:cNvSpPr txBox="true"/>
          <p:nvPr/>
        </p:nvSpPr>
        <p:spPr>
          <a:xfrm rot="0">
            <a:off x="685440" y="8446912"/>
            <a:ext cx="9831897" cy="1078418"/>
          </a:xfrm>
          <a:prstGeom prst="rect">
            <a:avLst/>
          </a:prstGeom>
        </p:spPr>
        <p:txBody>
          <a:bodyPr anchor="t" rtlCol="false" tIns="0" lIns="0" bIns="0" rIns="0">
            <a:spAutoFit/>
          </a:bodyPr>
          <a:lstStyle/>
          <a:p>
            <a:pPr algn="l">
              <a:lnSpc>
                <a:spcPts val="3932"/>
              </a:lnSpc>
            </a:pPr>
            <a:r>
              <a:rPr lang="en-US" sz="2809">
                <a:solidFill>
                  <a:srgbClr val="DAD8E9"/>
                </a:solidFill>
                <a:latin typeface="Mukta Light"/>
                <a:ea typeface="Mukta Light"/>
                <a:cs typeface="Mukta Light"/>
                <a:sym typeface="Mukta Light"/>
              </a:rPr>
              <a:t>A self-driving car recognises traffic signals, pedestrians, and other vehicles in real-time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DAG_n8Yu3VQ</dc:identifier>
  <dcterms:modified xsi:type="dcterms:W3CDTF">2011-08-01T06:04:30Z</dcterms:modified>
  <cp:revision>1</cp:revision>
  <dc:title>Cloud-Computing-and-Artificial-Intelligence.pptx</dc:title>
</cp:coreProperties>
</file>

<file path=docProps/thumbnail.jpeg>
</file>